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6"/>
  </p:notesMasterIdLst>
  <p:handoutMasterIdLst>
    <p:handoutMasterId r:id="rId17"/>
  </p:handoutMasterIdLst>
  <p:sldIdLst>
    <p:sldId id="5137" r:id="rId2"/>
    <p:sldId id="5158" r:id="rId3"/>
    <p:sldId id="5160" r:id="rId4"/>
    <p:sldId id="5140" r:id="rId5"/>
    <p:sldId id="5141" r:id="rId6"/>
    <p:sldId id="5144" r:id="rId7"/>
    <p:sldId id="5145" r:id="rId8"/>
    <p:sldId id="5156" r:id="rId9"/>
    <p:sldId id="5147" r:id="rId10"/>
    <p:sldId id="5148" r:id="rId11"/>
    <p:sldId id="5149" r:id="rId12"/>
    <p:sldId id="5150" r:id="rId13"/>
    <p:sldId id="5151" r:id="rId14"/>
    <p:sldId id="5152" r:id="rId15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92" autoAdjust="0"/>
    <p:restoredTop sz="95277" autoAdjust="0"/>
  </p:normalViewPr>
  <p:slideViewPr>
    <p:cSldViewPr snapToGrid="0">
      <p:cViewPr varScale="1">
        <p:scale>
          <a:sx n="79" d="100"/>
          <a:sy n="79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9" d="125"/>
        <a:sy n="49" d="125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A398D04-CC68-4177-3875-D5AD45B613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468" cy="493941"/>
          </a:xfrm>
          <a:prstGeom prst="rect">
            <a:avLst/>
          </a:prstGeom>
        </p:spPr>
        <p:txBody>
          <a:bodyPr vert="horz" lIns="89776" tIns="44888" rIns="89776" bIns="4488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20DD04-3E5D-2AB2-DDF0-7BB2E6D6B9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742" y="0"/>
            <a:ext cx="2918468" cy="493941"/>
          </a:xfrm>
          <a:prstGeom prst="rect">
            <a:avLst/>
          </a:prstGeom>
        </p:spPr>
        <p:txBody>
          <a:bodyPr vert="horz" lIns="89776" tIns="44888" rIns="89776" bIns="44888" rtlCol="0"/>
          <a:lstStyle>
            <a:lvl1pPr algn="r">
              <a:defRPr sz="1200"/>
            </a:lvl1pPr>
          </a:lstStyle>
          <a:p>
            <a:fld id="{1D97C8AF-5291-400A-ACE8-B1A9DC42A9AD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2001ABA-FBA0-1830-3633-FF8FC4E632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2372"/>
            <a:ext cx="2918468" cy="493941"/>
          </a:xfrm>
          <a:prstGeom prst="rect">
            <a:avLst/>
          </a:prstGeom>
        </p:spPr>
        <p:txBody>
          <a:bodyPr vert="horz" lIns="89776" tIns="44888" rIns="89776" bIns="4488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271641A-A05B-F0C4-3354-42047F78B5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742" y="9372372"/>
            <a:ext cx="2918468" cy="493941"/>
          </a:xfrm>
          <a:prstGeom prst="rect">
            <a:avLst/>
          </a:prstGeom>
        </p:spPr>
        <p:txBody>
          <a:bodyPr vert="horz" lIns="89776" tIns="44888" rIns="89776" bIns="44888" rtlCol="0" anchor="b"/>
          <a:lstStyle>
            <a:lvl1pPr algn="r">
              <a:defRPr sz="1200"/>
            </a:lvl1pPr>
          </a:lstStyle>
          <a:p>
            <a:fld id="{96549235-213A-4D8C-8ABA-CBAFAE30FA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9162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>
              <a:defRPr sz="1300"/>
            </a:lvl1pPr>
          </a:lstStyle>
          <a:p>
            <a:fld id="{8598F13E-A50D-47C3-A679-5B2C3552F4D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29" rIns="94858" bIns="474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4858" tIns="47429" rIns="94858" bIns="4742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>
              <a:defRPr sz="1300"/>
            </a:lvl1pPr>
          </a:lstStyle>
          <a:p>
            <a:fld id="{5214729C-A692-4901-8222-74C7BC6E8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302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5B80E-BB48-4032-A129-620BC5ECB0B2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71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17EF9-21C6-487A-BDF5-8EAE1759E929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15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0CCBD-C21C-4804-AE16-DEA33FAC093F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7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C2C9-8173-406A-A09C-7019A5394A9D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663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0C55-4C90-465D-AB4E-B8EA190F24C2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208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04049-CCF4-4EDD-BB49-104C9A066B6D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32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8321F-D2F6-4C92-859C-71F0CD47E01B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62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8444-F5FB-4EFB-9BFC-499ECB137D00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46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9C4B-1131-49B7-B021-F64ED7E01AB8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77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CCC7-F880-4B8E-82EC-2876ACC4F573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87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87753-CB3B-4E6E-B0E1-F883CEBC5C45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10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7155E-B07A-4BEB-A254-D9EE388232F1}" type="datetime1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B0FF3-5888-4E87-9CCA-0AB02209CB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337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F66718-893C-C169-5359-73B57F4ADA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021" y="262327"/>
            <a:ext cx="8065957" cy="193261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（公社）日本口腔インプラント学会　</a:t>
            </a:r>
            <a:b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2025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年度インプラント専門歯科衛生士試験</a:t>
            </a:r>
            <a:b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プレゼンテーションスライド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FCDC096-38AB-EBD1-E5CF-988638099D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5000"/>
          </a:blip>
          <a:stretch>
            <a:fillRect/>
          </a:stretch>
        </p:blipFill>
        <p:spPr>
          <a:xfrm>
            <a:off x="318374" y="153696"/>
            <a:ext cx="1305684" cy="1322864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  <a:reflection blurRad="6350" stA="50000" endA="300" endPos="55500" dist="101600" dir="5400000" sy="-100000" algn="bl" rotWithShape="0"/>
            <a:softEdge rad="112500"/>
          </a:effectLst>
        </p:spPr>
      </p:pic>
      <p:sp>
        <p:nvSpPr>
          <p:cNvPr id="5" name="字幕 2">
            <a:extLst>
              <a:ext uri="{FF2B5EF4-FFF2-40B4-BE49-F238E27FC236}">
                <a16:creationId xmlns:a16="http://schemas.microsoft.com/office/drawing/2014/main" id="{57E7993C-CD87-E9FF-7286-3760EEC4EBB1}"/>
              </a:ext>
            </a:extLst>
          </p:cNvPr>
          <p:cNvSpPr txBox="1">
            <a:spLocks/>
          </p:cNvSpPr>
          <p:nvPr/>
        </p:nvSpPr>
        <p:spPr>
          <a:xfrm>
            <a:off x="2857222" y="4537602"/>
            <a:ext cx="6858000" cy="14166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u="sng" dirty="0"/>
              <a:t>受験者番号</a:t>
            </a:r>
            <a:r>
              <a:rPr lang="ja-JP" altLang="en-US" dirty="0"/>
              <a:t>　　　　　　　　　　</a:t>
            </a:r>
            <a:endParaRPr lang="en-US" altLang="ja-JP" dirty="0"/>
          </a:p>
          <a:p>
            <a:pPr algn="l"/>
            <a:r>
              <a:rPr lang="ja-JP" altLang="en-US" u="sng" dirty="0"/>
              <a:t>所　属</a:t>
            </a:r>
            <a:r>
              <a:rPr lang="ja-JP" altLang="en-US" dirty="0"/>
              <a:t>　　</a:t>
            </a:r>
            <a:endParaRPr lang="en-US" altLang="ja-JP" dirty="0"/>
          </a:p>
          <a:p>
            <a:pPr algn="l"/>
            <a:r>
              <a:rPr lang="ja-JP" altLang="en-US" u="sng" dirty="0"/>
              <a:t>氏　名</a:t>
            </a:r>
            <a:r>
              <a:rPr lang="ja-JP" altLang="en-US" dirty="0"/>
              <a:t>　　</a:t>
            </a:r>
            <a:r>
              <a:rPr lang="ja-JP" altLang="en-US" dirty="0">
                <a:solidFill>
                  <a:srgbClr val="FF0000"/>
                </a:solidFill>
              </a:rPr>
              <a:t>　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F0D36F6-2CB7-AD0D-440C-65F13BBF6001}"/>
              </a:ext>
            </a:extLst>
          </p:cNvPr>
          <p:cNvSpPr txBox="1"/>
          <p:nvPr/>
        </p:nvSpPr>
        <p:spPr>
          <a:xfrm>
            <a:off x="1037955" y="2938446"/>
            <a:ext cx="10496534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36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093CAA0-5C83-1C19-D51B-813849ED8084}"/>
              </a:ext>
            </a:extLst>
          </p:cNvPr>
          <p:cNvSpPr txBox="1"/>
          <p:nvPr/>
        </p:nvSpPr>
        <p:spPr>
          <a:xfrm>
            <a:off x="10128978" y="6114361"/>
            <a:ext cx="171793" cy="561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91D1E6A-2EB6-C8A4-124C-53846D1185DC}"/>
              </a:ext>
            </a:extLst>
          </p:cNvPr>
          <p:cNvSpPr txBox="1"/>
          <p:nvPr/>
        </p:nvSpPr>
        <p:spPr>
          <a:xfrm>
            <a:off x="10381467" y="153696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スライド１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2122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25FE27D-C818-8646-2F34-F760E149B6C8}"/>
              </a:ext>
            </a:extLst>
          </p:cNvPr>
          <p:cNvSpPr txBox="1"/>
          <p:nvPr/>
        </p:nvSpPr>
        <p:spPr>
          <a:xfrm>
            <a:off x="1430931" y="119136"/>
            <a:ext cx="8880857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メインテナンス時口腔内写真　　　</a:t>
            </a: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（最終補綴装置装着から２年以上経過）　　　　年　月　日撮影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B69ABE-2491-7945-2925-6B3B22DB9984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スライド１０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54037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D8C7705-FD8B-DBD4-3C0F-920863F85F99}"/>
              </a:ext>
            </a:extLst>
          </p:cNvPr>
          <p:cNvSpPr txBox="1"/>
          <p:nvPr/>
        </p:nvSpPr>
        <p:spPr>
          <a:xfrm>
            <a:off x="1138401" y="121576"/>
            <a:ext cx="9915197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メインテナンス時パノラマエックス線写真　　</a:t>
            </a:r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（最終補綴装置装着から２年以上経過）　　　　　　　　　年　月　日撮影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FBCACE-B10F-4A7C-F5FC-D22E85103B65}"/>
              </a:ext>
            </a:extLst>
          </p:cNvPr>
          <p:cNvSpPr txBox="1"/>
          <p:nvPr/>
        </p:nvSpPr>
        <p:spPr>
          <a:xfrm>
            <a:off x="10411570" y="121576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スライド１１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17153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2098C6-C519-310A-6655-D0D635E392A5}"/>
              </a:ext>
            </a:extLst>
          </p:cNvPr>
          <p:cNvSpPr txBox="1"/>
          <p:nvPr/>
        </p:nvSpPr>
        <p:spPr>
          <a:xfrm>
            <a:off x="2093264" y="114459"/>
            <a:ext cx="7898386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メインテナンス移行時の状況（介助の有・無）　　　　　</a:t>
            </a: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66EB1E-58C6-032E-65D2-0E9317630051}"/>
              </a:ext>
            </a:extLst>
          </p:cNvPr>
          <p:cNvSpPr txBox="1"/>
          <p:nvPr/>
        </p:nvSpPr>
        <p:spPr>
          <a:xfrm>
            <a:off x="739524" y="808653"/>
            <a:ext cx="10265194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指導内容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ja-JP" altLang="en-US" sz="20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71DD61D-9FB2-30B7-8B4D-6E6AA822FDB5}"/>
              </a:ext>
            </a:extLst>
          </p:cNvPr>
          <p:cNvSpPr txBox="1"/>
          <p:nvPr/>
        </p:nvSpPr>
        <p:spPr>
          <a:xfrm>
            <a:off x="1222494" y="2811300"/>
            <a:ext cx="95305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メインテナンス時の歯周病検査とプラークスコア（</a:t>
            </a:r>
            <a:r>
              <a:rPr kumimoji="1" lang="ja-JP" altLang="en-US" sz="28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必須</a:t>
            </a:r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ja-JP" altLang="en-US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1D5F204-1C0C-40E6-154C-AAF16D626C9D}"/>
              </a:ext>
            </a:extLst>
          </p:cNvPr>
          <p:cNvSpPr txBox="1"/>
          <p:nvPr/>
        </p:nvSpPr>
        <p:spPr>
          <a:xfrm>
            <a:off x="1277182" y="3505494"/>
            <a:ext cx="5855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プラーク付着率　　　％　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BOP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（出血）　　　 ％</a:t>
            </a: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26299272-6E1C-DB66-B51F-7E870681A1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868" y="4045800"/>
          <a:ext cx="9421179" cy="2600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1353650" imgH="3133578" progId="Excel.Sheet.12">
                  <p:embed/>
                </p:oleObj>
              </mc:Choice>
              <mc:Fallback>
                <p:oleObj name="Worksheet" r:id="rId2" imgW="11353650" imgH="3133578" progId="Excel.Sheet.12">
                  <p:embed/>
                  <p:pic>
                    <p:nvPicPr>
                      <p:cNvPr id="3" name="オブジェクト 2">
                        <a:extLst>
                          <a:ext uri="{FF2B5EF4-FFF2-40B4-BE49-F238E27FC236}">
                            <a16:creationId xmlns:a16="http://schemas.microsoft.com/office/drawing/2014/main" id="{26299272-6E1C-DB66-B51F-7E870681A1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1868" y="4045800"/>
                        <a:ext cx="9421179" cy="26003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BE4A93F-3E54-4387-D934-687C0D646CDE}"/>
              </a:ext>
            </a:extLst>
          </p:cNvPr>
          <p:cNvSpPr txBox="1"/>
          <p:nvPr/>
        </p:nvSpPr>
        <p:spPr>
          <a:xfrm>
            <a:off x="7436969" y="3505494"/>
            <a:ext cx="331607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検　査　日</a:t>
            </a:r>
            <a:endParaRPr kumimoji="1" lang="en-US" altLang="ja-JP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318EC5D-2A4B-B51B-C9FA-852AD0124C5F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スライド１２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22976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81F25E-C6BD-0F7A-B664-E5DA2BCF6F5A}"/>
              </a:ext>
            </a:extLst>
          </p:cNvPr>
          <p:cNvSpPr txBox="1"/>
          <p:nvPr/>
        </p:nvSpPr>
        <p:spPr>
          <a:xfrm>
            <a:off x="280326" y="103191"/>
            <a:ext cx="11584840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最新メインテナンス時の状況（介助の有・無）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</a:t>
            </a:r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</a:t>
            </a: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E39478A-67BF-42D0-A277-DD47435CCABA}"/>
              </a:ext>
            </a:extLst>
          </p:cNvPr>
          <p:cNvSpPr/>
          <p:nvPr/>
        </p:nvSpPr>
        <p:spPr>
          <a:xfrm>
            <a:off x="807244" y="1489915"/>
            <a:ext cx="10679906" cy="48936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115E29B-E1DF-D788-75A9-769E2078395A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スライド１３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43157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EF7A24-51DA-AE39-B507-D75D106C8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229" y="153773"/>
            <a:ext cx="10323646" cy="63767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考　察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316E547-562D-42C7-B21D-694A9F55F8A0}"/>
              </a:ext>
            </a:extLst>
          </p:cNvPr>
          <p:cNvSpPr txBox="1"/>
          <p:nvPr/>
        </p:nvSpPr>
        <p:spPr>
          <a:xfrm>
            <a:off x="1078229" y="924371"/>
            <a:ext cx="10323646" cy="51619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ja-JP" sz="28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kumimoji="1"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580F40A-11C2-FCDE-155C-2E8320B86D29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スライド１４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67078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BC9B7-F203-A2F3-D0FF-5B95695F4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表 17">
            <a:extLst>
              <a:ext uri="{FF2B5EF4-FFF2-40B4-BE49-F238E27FC236}">
                <a16:creationId xmlns:a16="http://schemas.microsoft.com/office/drawing/2014/main" id="{03ABE08D-A0A5-7A39-EB0A-2A4259A660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683501"/>
              </p:ext>
            </p:extLst>
          </p:nvPr>
        </p:nvGraphicFramePr>
        <p:xfrm>
          <a:off x="440139" y="209112"/>
          <a:ext cx="11311722" cy="663108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26430">
                  <a:extLst>
                    <a:ext uri="{9D8B030D-6E8A-4147-A177-3AD203B41FA5}">
                      <a16:colId xmlns:a16="http://schemas.microsoft.com/office/drawing/2014/main" val="3856677778"/>
                    </a:ext>
                  </a:extLst>
                </a:gridCol>
                <a:gridCol w="2504578">
                  <a:extLst>
                    <a:ext uri="{9D8B030D-6E8A-4147-A177-3AD203B41FA5}">
                      <a16:colId xmlns:a16="http://schemas.microsoft.com/office/drawing/2014/main" val="1562579040"/>
                    </a:ext>
                  </a:extLst>
                </a:gridCol>
                <a:gridCol w="859386">
                  <a:extLst>
                    <a:ext uri="{9D8B030D-6E8A-4147-A177-3AD203B41FA5}">
                      <a16:colId xmlns:a16="http://schemas.microsoft.com/office/drawing/2014/main" val="3658023387"/>
                    </a:ext>
                  </a:extLst>
                </a:gridCol>
                <a:gridCol w="929540">
                  <a:extLst>
                    <a:ext uri="{9D8B030D-6E8A-4147-A177-3AD203B41FA5}">
                      <a16:colId xmlns:a16="http://schemas.microsoft.com/office/drawing/2014/main" val="1299126715"/>
                    </a:ext>
                  </a:extLst>
                </a:gridCol>
                <a:gridCol w="230394">
                  <a:extLst>
                    <a:ext uri="{9D8B030D-6E8A-4147-A177-3AD203B41FA5}">
                      <a16:colId xmlns:a16="http://schemas.microsoft.com/office/drawing/2014/main" val="1431683878"/>
                    </a:ext>
                  </a:extLst>
                </a:gridCol>
                <a:gridCol w="1623120">
                  <a:extLst>
                    <a:ext uri="{9D8B030D-6E8A-4147-A177-3AD203B41FA5}">
                      <a16:colId xmlns:a16="http://schemas.microsoft.com/office/drawing/2014/main" val="2712840082"/>
                    </a:ext>
                  </a:extLst>
                </a:gridCol>
                <a:gridCol w="1738274">
                  <a:extLst>
                    <a:ext uri="{9D8B030D-6E8A-4147-A177-3AD203B41FA5}">
                      <a16:colId xmlns:a16="http://schemas.microsoft.com/office/drawing/2014/main" val="1141273504"/>
                    </a:ext>
                  </a:extLst>
                </a:gridCol>
              </a:tblGrid>
              <a:tr h="384456">
                <a:tc gridSpan="7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症例の概要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bg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chemeClr val="bg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14664"/>
                  </a:ext>
                </a:extLst>
              </a:tr>
              <a:tr h="534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症例番号</a:t>
                      </a:r>
                      <a:endParaRPr kumimoji="1" lang="ja-JP" altLang="en-US" sz="2400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ysClr val="windowText" lastClr="000000"/>
                          </a:solidFill>
                        </a:rPr>
                        <a:t>　年</a:t>
                      </a:r>
                      <a:r>
                        <a:rPr kumimoji="1" lang="ja-JP" altLang="en-US" b="0" dirty="0">
                          <a:solidFill>
                            <a:srgbClr val="FF0000"/>
                          </a:solidFill>
                        </a:rPr>
                        <a:t>　　</a:t>
                      </a:r>
                      <a:r>
                        <a:rPr kumimoji="1" lang="ja-JP" altLang="en-US" b="0" dirty="0">
                          <a:solidFill>
                            <a:sysClr val="windowText" lastClr="000000"/>
                          </a:solidFill>
                        </a:rPr>
                        <a:t>月生</a:t>
                      </a:r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u="none" dirty="0">
                          <a:solidFill>
                            <a:sysClr val="windowText" lastClr="000000"/>
                          </a:solidFill>
                        </a:rPr>
                        <a:t>才</a:t>
                      </a:r>
                      <a:endParaRPr kumimoji="1" lang="ja-JP" altLang="en-US" b="0" u="none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u="none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ysClr val="windowText" lastClr="000000"/>
                          </a:solidFill>
                        </a:rPr>
                        <a:t>　　性　別</a:t>
                      </a:r>
                      <a:endParaRPr kumimoji="1" lang="ja-JP" altLang="en-US" b="0" u="none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0" u="none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ysClr val="windowText" lastClr="000000"/>
                          </a:solidFill>
                        </a:rPr>
                        <a:t>　男　・　</a:t>
                      </a:r>
                      <a:r>
                        <a:rPr kumimoji="1" lang="ja-JP" altLang="en-US" b="0" u="none" dirty="0">
                          <a:solidFill>
                            <a:sysClr val="windowText" lastClr="000000"/>
                          </a:solidFill>
                        </a:rPr>
                        <a:t>女</a:t>
                      </a:r>
                      <a:endParaRPr kumimoji="1" lang="ja-JP" altLang="en-US" b="0" u="none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13721234"/>
                  </a:ext>
                </a:extLst>
              </a:tr>
              <a:tr h="262816">
                <a:tc>
                  <a:txBody>
                    <a:bodyPr/>
                    <a:lstStyle/>
                    <a:p>
                      <a:pPr marL="0" lvl="0" indent="0" algn="l">
                        <a:buFont typeface="+mj-lt"/>
                        <a:buNone/>
                      </a:pPr>
                      <a:r>
                        <a:rPr kumimoji="1" lang="ja-JP" altLang="en-US" dirty="0"/>
                        <a:t>主　　訴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l"/>
                      <a:endParaRPr kumimoji="1" lang="en-US" altLang="ja-JP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101884"/>
                  </a:ext>
                </a:extLst>
              </a:tr>
              <a:tr h="6532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既往歴</a:t>
                      </a:r>
                    </a:p>
                    <a:p>
                      <a:pPr marL="0" lvl="0" indent="0" algn="l">
                        <a:buFont typeface="+mj-lt"/>
                        <a:buNone/>
                      </a:pP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746640"/>
                  </a:ext>
                </a:extLst>
              </a:tr>
              <a:tr h="1480879">
                <a:tc>
                  <a:txBody>
                    <a:bodyPr/>
                    <a:lstStyle/>
                    <a:p>
                      <a:pPr marL="0" lvl="0" indent="0" algn="l">
                        <a:buFont typeface="+mj-lt"/>
                        <a:buNone/>
                      </a:pP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症例の概要</a:t>
                      </a: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endParaRPr kumimoji="1" lang="ja-JP" altLang="en-US" sz="18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457007"/>
                  </a:ext>
                </a:extLst>
              </a:tr>
              <a:tr h="637903">
                <a:tc>
                  <a:txBody>
                    <a:bodyPr/>
                    <a:lstStyle/>
                    <a:p>
                      <a:pPr marL="0" lvl="0" indent="0" algn="l">
                        <a:buFont typeface="+mj-lt"/>
                        <a:buNone/>
                      </a:pPr>
                      <a:r>
                        <a:rPr kumimoji="1" lang="ja-JP" altLang="en-US" dirty="0"/>
                        <a:t>インプラント埋入部位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</a:t>
                      </a:r>
                      <a:endParaRPr kumimoji="1" lang="en-US" altLang="ja-JP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b="0" u="none" dirty="0">
                          <a:solidFill>
                            <a:srgbClr val="FF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</a:t>
                      </a:r>
                      <a:r>
                        <a:rPr kumimoji="1" lang="ja-JP" altLang="en-US" b="0" u="none" dirty="0">
                          <a:solidFill>
                            <a:srgbClr val="FF0000"/>
                          </a:solidFill>
                        </a:rPr>
                        <a:t>　</a:t>
                      </a:r>
                      <a:r>
                        <a:rPr kumimoji="1" lang="ja-JP" altLang="en-US" b="0" u="none" dirty="0">
                          <a:solidFill>
                            <a:schemeClr val="tx1"/>
                          </a:solidFill>
                        </a:rPr>
                        <a:t>部</a:t>
                      </a:r>
                      <a:r>
                        <a:rPr kumimoji="1" lang="ja-JP" altLang="en-US" b="0" u="none" dirty="0">
                          <a:solidFill>
                            <a:srgbClr val="FF0000"/>
                          </a:solidFill>
                        </a:rPr>
                        <a:t>　　　</a:t>
                      </a: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dirty="0">
                          <a:latin typeface="+mn-ea"/>
                          <a:ea typeface="+mn-ea"/>
                        </a:rPr>
                        <a:t>FDI</a:t>
                      </a:r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方式）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欠損形態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kumimoji="1" lang="ja-JP" altLang="en-US"/>
                        <a:t>中間歯・遊離端・</a:t>
                      </a:r>
                      <a:r>
                        <a:rPr kumimoji="1" lang="ja-JP" altLang="en-US" u="none"/>
                        <a:t>無歯顎</a:t>
                      </a:r>
                      <a:endParaRPr kumimoji="1" lang="en-US" altLang="ja-JP" u="none"/>
                    </a:p>
                    <a:p>
                      <a:pPr algn="l"/>
                      <a:r>
                        <a:rPr kumimoji="1" lang="ja-JP" altLang="en-US"/>
                        <a:t>その他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b="0" dirty="0"/>
                        <a:t>中間・遊離端・</a:t>
                      </a:r>
                      <a:r>
                        <a:rPr kumimoji="1" lang="ja-JP" altLang="en-US" b="0" u="none" dirty="0"/>
                        <a:t>無歯顎・他</a:t>
                      </a:r>
                      <a:endParaRPr kumimoji="1" lang="en-US" altLang="ja-JP" b="0" u="non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60512"/>
                  </a:ext>
                </a:extLst>
              </a:tr>
              <a:tr h="45959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初　　診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　　　　年　月　日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介助の   有・無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介助の内容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542325"/>
                  </a:ext>
                </a:extLst>
              </a:tr>
              <a:tr h="45959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インプラント埋入手術日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　　　　年　月　日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介助の   有・無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kumimoji="1" lang="ja-JP" altLang="en-US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第一助手・第二助手・外周り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+mn-ea"/>
                          <a:ea typeface="+mn-ea"/>
                        </a:rPr>
                        <a:t>第一助手・第二助手・外周り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478053"/>
                  </a:ext>
                </a:extLst>
              </a:tr>
              <a:tr h="45959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最終補綴装着日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　　　　年　月　日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介助の   有・無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 アナログ印象 ・  光学印象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566925"/>
                  </a:ext>
                </a:extLst>
              </a:tr>
              <a:tr h="45959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メインテナンス移行日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rgbClr val="FF0000"/>
                          </a:solidFill>
                        </a:rPr>
                        <a:t>　　　　</a:t>
                      </a:r>
                      <a:r>
                        <a:rPr kumimoji="1" lang="ja-JP" altLang="en-US" dirty="0"/>
                        <a:t>年　月　日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介助の   有・無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919995"/>
                  </a:ext>
                </a:extLst>
              </a:tr>
              <a:tr h="459593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最新メインテナンス日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0" dirty="0">
                          <a:solidFill>
                            <a:srgbClr val="FF0000"/>
                          </a:solidFill>
                        </a:rPr>
                        <a:t>　　　　</a:t>
                      </a:r>
                      <a:r>
                        <a:rPr kumimoji="1" lang="ja-JP" altLang="en-US" dirty="0"/>
                        <a:t>年　月　日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介助の   有・無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816000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CE42AAC-516A-7109-3CE2-A8BF7758F33A}"/>
              </a:ext>
            </a:extLst>
          </p:cNvPr>
          <p:cNvSpPr txBox="1"/>
          <p:nvPr/>
        </p:nvSpPr>
        <p:spPr>
          <a:xfrm>
            <a:off x="10424599" y="10966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スライド２</a:t>
            </a:r>
            <a:endParaRPr kumimoji="1" lang="en-US" altLang="ja-JP" dirty="0"/>
          </a:p>
        </p:txBody>
      </p:sp>
      <p:sp>
        <p:nvSpPr>
          <p:cNvPr id="5" name="フローチャート: 結合子 4">
            <a:extLst>
              <a:ext uri="{FF2B5EF4-FFF2-40B4-BE49-F238E27FC236}">
                <a16:creationId xmlns:a16="http://schemas.microsoft.com/office/drawing/2014/main" id="{60C73083-4322-97AF-56E0-99D1BBCB5214}"/>
              </a:ext>
            </a:extLst>
          </p:cNvPr>
          <p:cNvSpPr/>
          <p:nvPr/>
        </p:nvSpPr>
        <p:spPr>
          <a:xfrm>
            <a:off x="8519494" y="4043604"/>
            <a:ext cx="764382" cy="387647"/>
          </a:xfrm>
          <a:prstGeom prst="flowChartConnector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結合子 5">
            <a:extLst>
              <a:ext uri="{FF2B5EF4-FFF2-40B4-BE49-F238E27FC236}">
                <a16:creationId xmlns:a16="http://schemas.microsoft.com/office/drawing/2014/main" id="{5ADCAE9E-8C54-9DF7-275C-49CCF3427034}"/>
              </a:ext>
            </a:extLst>
          </p:cNvPr>
          <p:cNvSpPr/>
          <p:nvPr/>
        </p:nvSpPr>
        <p:spPr>
          <a:xfrm>
            <a:off x="8507280" y="5067524"/>
            <a:ext cx="995041" cy="387647"/>
          </a:xfrm>
          <a:prstGeom prst="flowChartConnector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ローチャート: 結合子 6">
            <a:extLst>
              <a:ext uri="{FF2B5EF4-FFF2-40B4-BE49-F238E27FC236}">
                <a16:creationId xmlns:a16="http://schemas.microsoft.com/office/drawing/2014/main" id="{E7BE02A5-C0FA-92CE-797F-0D552E14E0C2}"/>
              </a:ext>
            </a:extLst>
          </p:cNvPr>
          <p:cNvSpPr/>
          <p:nvPr/>
        </p:nvSpPr>
        <p:spPr>
          <a:xfrm>
            <a:off x="8519494" y="5504895"/>
            <a:ext cx="995041" cy="457200"/>
          </a:xfrm>
          <a:prstGeom prst="flowChartConnector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ローチャート: 結合子 7">
            <a:extLst>
              <a:ext uri="{FF2B5EF4-FFF2-40B4-BE49-F238E27FC236}">
                <a16:creationId xmlns:a16="http://schemas.microsoft.com/office/drawing/2014/main" id="{087D2CF7-EC69-5B81-4557-4F7604152A79}"/>
              </a:ext>
            </a:extLst>
          </p:cNvPr>
          <p:cNvSpPr/>
          <p:nvPr/>
        </p:nvSpPr>
        <p:spPr>
          <a:xfrm>
            <a:off x="10120420" y="614229"/>
            <a:ext cx="764382" cy="387647"/>
          </a:xfrm>
          <a:prstGeom prst="flowChartConnector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55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60EC154-1CC3-F596-4345-7D6C240AA494}"/>
              </a:ext>
            </a:extLst>
          </p:cNvPr>
          <p:cNvSpPr txBox="1"/>
          <p:nvPr/>
        </p:nvSpPr>
        <p:spPr>
          <a:xfrm>
            <a:off x="3787752" y="304413"/>
            <a:ext cx="3877985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治療に携わった内容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60DD3BC-0C4E-7835-0FAC-E762DD97C720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スライド３</a:t>
            </a:r>
            <a:endParaRPr kumimoji="1" lang="en-US" altLang="ja-JP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402C64A-9DF9-025F-3FA8-D07037498134}"/>
              </a:ext>
            </a:extLst>
          </p:cNvPr>
          <p:cNvGrpSpPr/>
          <p:nvPr/>
        </p:nvGrpSpPr>
        <p:grpSpPr>
          <a:xfrm>
            <a:off x="495300" y="1122471"/>
            <a:ext cx="11195050" cy="4751279"/>
            <a:chOff x="495300" y="1122471"/>
            <a:chExt cx="11195050" cy="4751279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0EEBEA5-F23E-D966-9E8B-118678DC9B24}"/>
                </a:ext>
              </a:extLst>
            </p:cNvPr>
            <p:cNvSpPr txBox="1"/>
            <p:nvPr/>
          </p:nvSpPr>
          <p:spPr>
            <a:xfrm>
              <a:off x="1725346" y="1122471"/>
              <a:ext cx="8894464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3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術前の歯周組織検査とプラークスコア（</a:t>
              </a:r>
              <a:r>
                <a:rPr kumimoji="1" lang="ja-JP" altLang="en-US" sz="3200" b="1" dirty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必須</a:t>
              </a:r>
              <a:r>
                <a:rPr kumimoji="1" lang="ja-JP" altLang="en-US" sz="3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）</a:t>
              </a:r>
              <a:endPara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graphicFrame>
          <p:nvGraphicFramePr>
            <p:cNvPr id="2" name="オブジェクト 1">
              <a:extLst>
                <a:ext uri="{FF2B5EF4-FFF2-40B4-BE49-F238E27FC236}">
                  <a16:creationId xmlns:a16="http://schemas.microsoft.com/office/drawing/2014/main" id="{817D3F00-547E-EBA7-A629-306B76E165A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5300" y="2819400"/>
            <a:ext cx="11195050" cy="3054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Worksheet" r:id="rId2" imgW="11195222" imgH="3054189" progId="Excel.Sheet.12">
                    <p:embed/>
                  </p:oleObj>
                </mc:Choice>
                <mc:Fallback>
                  <p:oleObj name="Worksheet" r:id="rId2" imgW="11195222" imgH="3054189" progId="Excel.Sheet.12">
                    <p:embed/>
                    <p:pic>
                      <p:nvPicPr>
                        <p:cNvPr id="2" name="オブジェクト 1">
                          <a:extLst>
                            <a:ext uri="{FF2B5EF4-FFF2-40B4-BE49-F238E27FC236}">
                              <a16:creationId xmlns:a16="http://schemas.microsoft.com/office/drawing/2014/main" id="{817D3F00-547E-EBA7-A629-306B76E165A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95300" y="2819400"/>
                          <a:ext cx="11195050" cy="30543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DB7D6B5B-A189-F928-AE9D-68240F4A55F4}"/>
                </a:ext>
              </a:extLst>
            </p:cNvPr>
            <p:cNvSpPr txBox="1"/>
            <p:nvPr/>
          </p:nvSpPr>
          <p:spPr>
            <a:xfrm>
              <a:off x="8374272" y="1996077"/>
              <a:ext cx="3316078" cy="64633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検　査　日</a:t>
              </a:r>
              <a:endParaRPr kumimoji="1" lang="en-US" altLang="ja-JP" dirty="0"/>
            </a:p>
            <a:p>
              <a:r>
                <a:rPr kumimoji="1" lang="ja-JP" altLang="en-US" dirty="0"/>
                <a:t>埋入手術　　　　　　　日前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D7B76F6-3980-F6AB-0E06-3855F0ED6F78}"/>
                </a:ext>
              </a:extLst>
            </p:cNvPr>
            <p:cNvSpPr txBox="1"/>
            <p:nvPr/>
          </p:nvSpPr>
          <p:spPr>
            <a:xfrm>
              <a:off x="501650" y="2134576"/>
              <a:ext cx="58556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プラーク付着率　　　％　</a:t>
              </a:r>
              <a:r>
                <a:rPr kumimoji="1" lang="en-US" altLang="ja-JP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BOP</a:t>
              </a:r>
              <a:r>
                <a:rPr kumimoji="1" lang="ja-JP" altLang="en-US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（出血）　　　 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4463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FEF2FC-F5BE-3446-1CAE-78D0C3BEF00A}"/>
              </a:ext>
            </a:extLst>
          </p:cNvPr>
          <p:cNvSpPr txBox="1"/>
          <p:nvPr/>
        </p:nvSpPr>
        <p:spPr>
          <a:xfrm>
            <a:off x="1732344" y="115796"/>
            <a:ext cx="8827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術前口腔内写真（</a:t>
            </a:r>
            <a:r>
              <a:rPr kumimoji="1" lang="en-US" altLang="ja-JP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</a:t>
            </a:r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枚法）　　年　月　日撮影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BC1C121-30E8-DAD0-6B4B-16682D36DBBF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スライド４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00753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22CDB7-AA4C-85A0-0B47-979C891B8290}"/>
              </a:ext>
            </a:extLst>
          </p:cNvPr>
          <p:cNvSpPr txBox="1"/>
          <p:nvPr/>
        </p:nvSpPr>
        <p:spPr>
          <a:xfrm>
            <a:off x="2152650" y="1759962"/>
            <a:ext cx="8125690" cy="4801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BCBB781-CF24-1973-ACE3-193A9302BFA7}"/>
              </a:ext>
            </a:extLst>
          </p:cNvPr>
          <p:cNvSpPr txBox="1"/>
          <p:nvPr/>
        </p:nvSpPr>
        <p:spPr>
          <a:xfrm>
            <a:off x="1698649" y="312929"/>
            <a:ext cx="916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術前パノラマエックス線写真　　　　年　月　日撮影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9BA9D7-E72E-E38E-2090-DB5C9BC72B42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スライド５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644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EEBEA5-F23E-D966-9E8B-118678DC9B24}"/>
              </a:ext>
            </a:extLst>
          </p:cNvPr>
          <p:cNvSpPr txBox="1"/>
          <p:nvPr/>
        </p:nvSpPr>
        <p:spPr>
          <a:xfrm>
            <a:off x="3114840" y="194742"/>
            <a:ext cx="5808404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追加資料　</a:t>
            </a:r>
            <a:r>
              <a:rPr kumimoji="1" lang="ja-JP" altLang="en-US" sz="2000" b="1" dirty="0">
                <a:solidFill>
                  <a:schemeClr val="accent2"/>
                </a:solidFill>
              </a:rPr>
              <a:t>必要に応じて使用可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9C1FDAF-FC77-8E6F-853B-24D20109D9B5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スライド６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16200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B4A4FA-510B-9B56-5CA9-585F052A81EE}"/>
              </a:ext>
            </a:extLst>
          </p:cNvPr>
          <p:cNvSpPr txBox="1"/>
          <p:nvPr/>
        </p:nvSpPr>
        <p:spPr>
          <a:xfrm>
            <a:off x="2577293" y="117381"/>
            <a:ext cx="6247094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　　歯科衛生過程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D0A8483-5A94-D7E4-AD17-9DAE1D5286AC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スライド７</a:t>
            </a:r>
            <a:endParaRPr kumimoji="1" lang="en-US" altLang="ja-JP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55B4B423-41E2-0314-44E1-DE4B447556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398026"/>
              </p:ext>
            </p:extLst>
          </p:nvPr>
        </p:nvGraphicFramePr>
        <p:xfrm>
          <a:off x="271897" y="865719"/>
          <a:ext cx="11664704" cy="581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7934">
                  <a:extLst>
                    <a:ext uri="{9D8B030D-6E8A-4147-A177-3AD203B41FA5}">
                      <a16:colId xmlns:a16="http://schemas.microsoft.com/office/drawing/2014/main" val="3312966003"/>
                    </a:ext>
                  </a:extLst>
                </a:gridCol>
                <a:gridCol w="8236770">
                  <a:extLst>
                    <a:ext uri="{9D8B030D-6E8A-4147-A177-3AD203B41FA5}">
                      <a16:colId xmlns:a16="http://schemas.microsoft.com/office/drawing/2014/main" val="2397019727"/>
                    </a:ext>
                  </a:extLst>
                </a:gridCol>
              </a:tblGrid>
              <a:tr h="46492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71176"/>
                  </a:ext>
                </a:extLst>
              </a:tr>
              <a:tr h="464926">
                <a:tc>
                  <a:txBody>
                    <a:bodyPr/>
                    <a:lstStyle/>
                    <a:p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歯科衛生アセスメント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　（情報収集と情報処理）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　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主観的情報：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客観的情報：</a:t>
                      </a:r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9043"/>
                  </a:ext>
                </a:extLst>
              </a:tr>
              <a:tr h="802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歯科衛生診断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　（問題点の明確化）　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674994"/>
                  </a:ext>
                </a:extLst>
              </a:tr>
              <a:tr h="1146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歯科衛生計画立案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（優先順位の決定、目標設定）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ケア計画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教育計画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観察計画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362734"/>
                  </a:ext>
                </a:extLst>
              </a:tr>
              <a:tr h="802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歯科衛生介入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（計画の実施）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721251"/>
                  </a:ext>
                </a:extLst>
              </a:tr>
              <a:tr h="4649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歯科衛生評価</a:t>
                      </a:r>
                      <a:endParaRPr lang="en-US" altLang="ja-JP" b="0" i="0" dirty="0">
                        <a:solidFill>
                          <a:srgbClr val="333333"/>
                        </a:solidFill>
                        <a:effectLst/>
                        <a:latin typeface="Meiryo" panose="020B0604030504040204" pitchFamily="50" charset="-128"/>
                        <a:ea typeface="Meiryo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b="0" i="0" dirty="0">
                          <a:solidFill>
                            <a:srgbClr val="333333"/>
                          </a:solidFill>
                          <a:effectLst/>
                          <a:latin typeface="Meiryo" panose="020B0604030504040204" pitchFamily="50" charset="-128"/>
                          <a:ea typeface="Meiryo" panose="020B0604030504040204" pitchFamily="50" charset="-128"/>
                        </a:rPr>
                        <a:t>（プロセスと結果の評価）</a:t>
                      </a:r>
                      <a:endParaRPr lang="ja-JP" altLang="en-US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706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090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2B362FC-31C7-1D6D-8E2A-7F928981586C}"/>
              </a:ext>
            </a:extLst>
          </p:cNvPr>
          <p:cNvSpPr txBox="1"/>
          <p:nvPr/>
        </p:nvSpPr>
        <p:spPr>
          <a:xfrm>
            <a:off x="10400553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スライド８</a:t>
            </a:r>
            <a:endParaRPr kumimoji="1" lang="en-US" altLang="ja-JP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EB2C69D-6DB1-9CCE-2FE6-B8701F1A4B0E}"/>
              </a:ext>
            </a:extLst>
          </p:cNvPr>
          <p:cNvSpPr txBox="1"/>
          <p:nvPr/>
        </p:nvSpPr>
        <p:spPr>
          <a:xfrm>
            <a:off x="731264" y="561960"/>
            <a:ext cx="10113423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インプラント治療に関するインフォームドコンセントの内容</a:t>
            </a:r>
            <a:r>
              <a:rPr kumimoji="1" lang="ja-JP" altLang="en-US" sz="2000" dirty="0">
                <a:solidFill>
                  <a:srgbClr val="FF0000"/>
                </a:solidFill>
              </a:rPr>
              <a:t>（必須）</a:t>
            </a:r>
            <a:endParaRPr kumimoji="1" lang="en-US" altLang="ja-JP" sz="2000" dirty="0">
              <a:solidFill>
                <a:srgbClr val="FF0000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2A4727-2178-22FF-422D-AC3422244327}"/>
              </a:ext>
            </a:extLst>
          </p:cNvPr>
          <p:cNvSpPr/>
          <p:nvPr/>
        </p:nvSpPr>
        <p:spPr>
          <a:xfrm>
            <a:off x="731264" y="1053172"/>
            <a:ext cx="10113423" cy="31700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6113A2-420F-40EA-C1D8-A0A4EDCA0610}"/>
              </a:ext>
            </a:extLst>
          </p:cNvPr>
          <p:cNvSpPr/>
          <p:nvPr/>
        </p:nvSpPr>
        <p:spPr>
          <a:xfrm>
            <a:off x="731264" y="4412099"/>
            <a:ext cx="10113423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kumimoji="1" lang="ja-JP" altLang="en-US" sz="2000" dirty="0"/>
              <a:t>使用した器材の再生処理の仕方など</a:t>
            </a:r>
            <a:r>
              <a:rPr kumimoji="1" lang="ja-JP" altLang="en-US" sz="2000" dirty="0">
                <a:solidFill>
                  <a:srgbClr val="FF0000"/>
                </a:solidFill>
              </a:rPr>
              <a:t>（必須）</a:t>
            </a:r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C7D1C27-FAA8-7A68-36CC-CBF4E68098D9}"/>
              </a:ext>
            </a:extLst>
          </p:cNvPr>
          <p:cNvSpPr/>
          <p:nvPr/>
        </p:nvSpPr>
        <p:spPr>
          <a:xfrm>
            <a:off x="731264" y="4939482"/>
            <a:ext cx="10113423" cy="16312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000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94574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3E0041-7D02-931C-2ED5-2DF65ED067CC}"/>
              </a:ext>
            </a:extLst>
          </p:cNvPr>
          <p:cNvSpPr txBox="1"/>
          <p:nvPr/>
        </p:nvSpPr>
        <p:spPr>
          <a:xfrm>
            <a:off x="154411" y="179489"/>
            <a:ext cx="10246142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・インプラント埋入手術～二次手術の状況　（介助の有・無）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434AD83-EA3C-AE5D-8D04-B643427857E4}"/>
              </a:ext>
            </a:extLst>
          </p:cNvPr>
          <p:cNvSpPr/>
          <p:nvPr/>
        </p:nvSpPr>
        <p:spPr>
          <a:xfrm>
            <a:off x="794033" y="885561"/>
            <a:ext cx="10395284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E9CFF7-9AE8-A63E-BD10-0B943816A60C}"/>
              </a:ext>
            </a:extLst>
          </p:cNvPr>
          <p:cNvSpPr txBox="1"/>
          <p:nvPr/>
        </p:nvSpPr>
        <p:spPr>
          <a:xfrm>
            <a:off x="154411" y="3558334"/>
            <a:ext cx="10246142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・最終補綴時の状況　　　　　　　（介助の有・無）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27DF336-1334-B05D-DD19-8B0CC152B502}"/>
              </a:ext>
            </a:extLst>
          </p:cNvPr>
          <p:cNvSpPr/>
          <p:nvPr/>
        </p:nvSpPr>
        <p:spPr>
          <a:xfrm>
            <a:off x="831059" y="4213925"/>
            <a:ext cx="10358258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533DEF-8F7A-9BB4-E3B8-C0F3BE7B753C}"/>
              </a:ext>
            </a:extLst>
          </p:cNvPr>
          <p:cNvSpPr txBox="1"/>
          <p:nvPr/>
        </p:nvSpPr>
        <p:spPr>
          <a:xfrm>
            <a:off x="10444621" y="150524"/>
            <a:ext cx="16370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スライド９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59516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7688</TotalTime>
  <Words>434</Words>
  <Application>Microsoft Office PowerPoint</Application>
  <PresentationFormat>ワイド画面</PresentationFormat>
  <Paragraphs>146</Paragraphs>
  <Slides>14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2" baseType="lpstr">
      <vt:lpstr>ＭＳ ゴシック</vt:lpstr>
      <vt:lpstr>Meiryo</vt:lpstr>
      <vt:lpstr>游ゴシック</vt:lpstr>
      <vt:lpstr>Arial</vt:lpstr>
      <vt:lpstr>Calibri</vt:lpstr>
      <vt:lpstr>Calibri Light</vt:lpstr>
      <vt:lpstr>Office テーマ</vt:lpstr>
      <vt:lpstr>Worksheet</vt:lpstr>
      <vt:lpstr>（公社）日本口腔インプラント学会　  2025年度インプラント専門歯科衛生士試験 　プレゼンテーションスライド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考　察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日本口腔インプラント学会 専門歯科衛生士試験</dc:title>
  <dc:creator>JSOI</dc:creator>
  <cp:lastModifiedBy>JSOI-N03</cp:lastModifiedBy>
  <cp:revision>138</cp:revision>
  <cp:lastPrinted>2023-02-13T09:12:46Z</cp:lastPrinted>
  <dcterms:created xsi:type="dcterms:W3CDTF">2022-09-24T03:18:52Z</dcterms:created>
  <dcterms:modified xsi:type="dcterms:W3CDTF">2025-12-02T07:07:40Z</dcterms:modified>
</cp:coreProperties>
</file>