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5"/>
  </p:notesMasterIdLst>
  <p:sldIdLst>
    <p:sldId id="5064" r:id="rId2"/>
    <p:sldId id="5115" r:id="rId3"/>
    <p:sldId id="5113" r:id="rId4"/>
    <p:sldId id="258" r:id="rId5"/>
    <p:sldId id="259" r:id="rId6"/>
    <p:sldId id="5112" r:id="rId7"/>
    <p:sldId id="5065" r:id="rId8"/>
    <p:sldId id="5116" r:id="rId9"/>
    <p:sldId id="5066" r:id="rId10"/>
    <p:sldId id="5067" r:id="rId11"/>
    <p:sldId id="5119" r:id="rId12"/>
    <p:sldId id="5073" r:id="rId13"/>
    <p:sldId id="264" r:id="rId14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" d="10"/>
        <a:sy n="7" d="1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598F13E-A50D-47C3-A679-5B2C3552F4D9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214729C-A692-4901-8222-74C7BC6E86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302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71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15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66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020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326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62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46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77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87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10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4B9EF-B89F-436C-A6DE-96B8222BAF90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B0FF3-5888-4E87-9CCA-0AB02209C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33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F66718-893C-C169-5359-73B57F4AD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892" y="294829"/>
            <a:ext cx="7772400" cy="14367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（公社）日本口腔インプラント学会</a:t>
            </a:r>
            <a:b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インプラント専門歯科衛生士試験</a:t>
            </a:r>
            <a:b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プレゼンテーションスライド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FCDC096-38AB-EBD1-E5CF-988638099D1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5000"/>
          </a:blip>
          <a:stretch>
            <a:fillRect/>
          </a:stretch>
        </p:blipFill>
        <p:spPr>
          <a:xfrm>
            <a:off x="318374" y="153696"/>
            <a:ext cx="1305684" cy="1322864"/>
          </a:xfrm>
          <a:prstGeom prst="rect">
            <a:avLst/>
          </a:prstGeo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  <a:reflection blurRad="6350" stA="50000" endA="300" endPos="55500" dist="101600" dir="5400000" sy="-100000" algn="bl" rotWithShape="0"/>
            <a:softEdge rad="112500"/>
          </a:effectLst>
        </p:spPr>
      </p:pic>
      <p:sp>
        <p:nvSpPr>
          <p:cNvPr id="5" name="字幕 2">
            <a:extLst>
              <a:ext uri="{FF2B5EF4-FFF2-40B4-BE49-F238E27FC236}">
                <a16:creationId xmlns:a16="http://schemas.microsoft.com/office/drawing/2014/main" id="{57E7993C-CD87-E9FF-7286-3760EEC4EBB1}"/>
              </a:ext>
            </a:extLst>
          </p:cNvPr>
          <p:cNvSpPr txBox="1">
            <a:spLocks/>
          </p:cNvSpPr>
          <p:nvPr/>
        </p:nvSpPr>
        <p:spPr>
          <a:xfrm>
            <a:off x="2857222" y="3689303"/>
            <a:ext cx="6858000" cy="14166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u="sng" dirty="0"/>
              <a:t>受験者番号</a:t>
            </a:r>
            <a:r>
              <a:rPr lang="ja-JP" altLang="en-US" dirty="0"/>
              <a:t>　　　　　　　　　　</a:t>
            </a:r>
            <a:endParaRPr lang="en-US" altLang="ja-JP" dirty="0"/>
          </a:p>
          <a:p>
            <a:pPr algn="l"/>
            <a:r>
              <a:rPr lang="ja-JP" altLang="en-US" u="sng" dirty="0"/>
              <a:t>所　属</a:t>
            </a:r>
            <a:r>
              <a:rPr lang="ja-JP" altLang="en-US" dirty="0"/>
              <a:t>　　</a:t>
            </a:r>
            <a:endParaRPr lang="en-US" altLang="ja-JP" dirty="0"/>
          </a:p>
          <a:p>
            <a:pPr algn="l"/>
            <a:r>
              <a:rPr lang="ja-JP" altLang="en-US" u="sng" dirty="0"/>
              <a:t>氏　名</a:t>
            </a:r>
            <a:r>
              <a:rPr lang="ja-JP" altLang="en-US" dirty="0"/>
              <a:t>　　</a:t>
            </a:r>
            <a:r>
              <a:rPr lang="ja-JP" altLang="en-US" dirty="0">
                <a:solidFill>
                  <a:srgbClr val="FF0000"/>
                </a:solidFill>
              </a:rPr>
              <a:t>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0D36F6-2CB7-AD0D-440C-65F13BBF6001}"/>
              </a:ext>
            </a:extLst>
          </p:cNvPr>
          <p:cNvSpPr txBox="1"/>
          <p:nvPr/>
        </p:nvSpPr>
        <p:spPr>
          <a:xfrm>
            <a:off x="971216" y="2117063"/>
            <a:ext cx="1049653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sz="36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6920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D8C7705-FD8B-DBD4-3C0F-920863F85F99}"/>
              </a:ext>
            </a:extLst>
          </p:cNvPr>
          <p:cNvSpPr txBox="1"/>
          <p:nvPr/>
        </p:nvSpPr>
        <p:spPr>
          <a:xfrm>
            <a:off x="1826062" y="262174"/>
            <a:ext cx="88052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メインテナンス時パノラマエックス線写真　　　年　月　日撮影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（最終補綴装置装着から２年以上経過）</a:t>
            </a:r>
          </a:p>
        </p:txBody>
      </p:sp>
    </p:spTree>
    <p:extLst>
      <p:ext uri="{BB962C8B-B14F-4D97-AF65-F5344CB8AC3E}">
        <p14:creationId xmlns:p14="http://schemas.microsoft.com/office/powerpoint/2010/main" val="4150580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2098C6-C519-310A-6655-D0D635E392A5}"/>
              </a:ext>
            </a:extLst>
          </p:cNvPr>
          <p:cNvSpPr txBox="1"/>
          <p:nvPr/>
        </p:nvSpPr>
        <p:spPr>
          <a:xfrm>
            <a:off x="2093268" y="375039"/>
            <a:ext cx="7898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メインテナンス移行時の状況（介助の有・無）　　　　　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D66EB1E-58C6-032E-65D2-0E9317630051}"/>
              </a:ext>
            </a:extLst>
          </p:cNvPr>
          <p:cNvSpPr txBox="1"/>
          <p:nvPr/>
        </p:nvSpPr>
        <p:spPr>
          <a:xfrm>
            <a:off x="728507" y="1087349"/>
            <a:ext cx="1026519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指導内容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20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71DD61D-9FB2-30B7-8B4D-6E6AA822FDB5}"/>
              </a:ext>
            </a:extLst>
          </p:cNvPr>
          <p:cNvSpPr txBox="1"/>
          <p:nvPr/>
        </p:nvSpPr>
        <p:spPr>
          <a:xfrm>
            <a:off x="1277184" y="2790600"/>
            <a:ext cx="953055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メインテナンス時の歯周病検査とプラークスコア（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1D5F204-1C0C-40E6-154C-AAF16D626C9D}"/>
              </a:ext>
            </a:extLst>
          </p:cNvPr>
          <p:cNvSpPr txBox="1"/>
          <p:nvPr/>
        </p:nvSpPr>
        <p:spPr>
          <a:xfrm>
            <a:off x="4473716" y="6117679"/>
            <a:ext cx="3618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プラーク付着率　　　％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BOP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（出血率）　　　 ％</a:t>
            </a:r>
          </a:p>
        </p:txBody>
      </p:sp>
      <p:graphicFrame>
        <p:nvGraphicFramePr>
          <p:cNvPr id="3" name="オブジェクト 2">
            <a:extLst>
              <a:ext uri="{FF2B5EF4-FFF2-40B4-BE49-F238E27FC236}">
                <a16:creationId xmlns:a16="http://schemas.microsoft.com/office/drawing/2014/main" id="{26299272-6E1C-DB66-B51F-7E870681A1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495766"/>
              </p:ext>
            </p:extLst>
          </p:nvPr>
        </p:nvGraphicFramePr>
        <p:xfrm>
          <a:off x="1331870" y="3415595"/>
          <a:ext cx="9421179" cy="2600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353650" imgH="3133578" progId="Excel.Sheet.12">
                  <p:embed/>
                </p:oleObj>
              </mc:Choice>
              <mc:Fallback>
                <p:oleObj name="Worksheet" r:id="rId2" imgW="11353650" imgH="31335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1870" y="3415595"/>
                        <a:ext cx="9421179" cy="26003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192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81F25E-C6BD-0F7A-B664-E5DA2BCF6F5A}"/>
              </a:ext>
            </a:extLst>
          </p:cNvPr>
          <p:cNvSpPr txBox="1"/>
          <p:nvPr/>
        </p:nvSpPr>
        <p:spPr>
          <a:xfrm>
            <a:off x="280327" y="332417"/>
            <a:ext cx="114066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最新メインテナンス時の状況（介助の有・無）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（インプラント周囲の所見、具体的な清掃方法，指導内容など）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39478A-67BF-42D0-A277-DD47435CCABA}"/>
              </a:ext>
            </a:extLst>
          </p:cNvPr>
          <p:cNvSpPr/>
          <p:nvPr/>
        </p:nvSpPr>
        <p:spPr>
          <a:xfrm>
            <a:off x="1247899" y="1746871"/>
            <a:ext cx="92376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8155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EF7A24-51DA-AE39-B507-D75D106C8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232" y="175807"/>
            <a:ext cx="9067983" cy="1325563"/>
          </a:xfrm>
          <a:solidFill>
            <a:schemeClr val="bg1">
              <a:lumMod val="9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考　察 </a:t>
            </a:r>
            <a:b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経過良好と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判断できる判定基準</a:t>
            </a:r>
            <a:b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この症例から学んだこと、反省点など）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16E547-562D-42C7-B21D-694A9F55F8A0}"/>
              </a:ext>
            </a:extLst>
          </p:cNvPr>
          <p:cNvSpPr txBox="1"/>
          <p:nvPr/>
        </p:nvSpPr>
        <p:spPr>
          <a:xfrm>
            <a:off x="1078229" y="1562046"/>
            <a:ext cx="10323646" cy="6376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kumimoji="1"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04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5B9FD8D-579E-EB1D-59A0-E0B2DC3EC8D0}"/>
              </a:ext>
            </a:extLst>
          </p:cNvPr>
          <p:cNvSpPr txBox="1"/>
          <p:nvPr/>
        </p:nvSpPr>
        <p:spPr>
          <a:xfrm>
            <a:off x="401808" y="3708743"/>
            <a:ext cx="11308291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・主訴</a:t>
            </a:r>
            <a:endParaRPr kumimoji="1"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・症例の概要　</a:t>
            </a: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15" name="表 17">
            <a:extLst>
              <a:ext uri="{FF2B5EF4-FFF2-40B4-BE49-F238E27FC236}">
                <a16:creationId xmlns:a16="http://schemas.microsoft.com/office/drawing/2014/main" id="{0750231A-F97F-54CE-6612-3E639D4CC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612207"/>
              </p:ext>
            </p:extLst>
          </p:nvPr>
        </p:nvGraphicFramePr>
        <p:xfrm>
          <a:off x="511628" y="647421"/>
          <a:ext cx="10922744" cy="2860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82063">
                  <a:extLst>
                    <a:ext uri="{9D8B030D-6E8A-4147-A177-3AD203B41FA5}">
                      <a16:colId xmlns:a16="http://schemas.microsoft.com/office/drawing/2014/main" val="3856677778"/>
                    </a:ext>
                  </a:extLst>
                </a:gridCol>
                <a:gridCol w="2237827">
                  <a:extLst>
                    <a:ext uri="{9D8B030D-6E8A-4147-A177-3AD203B41FA5}">
                      <a16:colId xmlns:a16="http://schemas.microsoft.com/office/drawing/2014/main" val="1562579040"/>
                    </a:ext>
                  </a:extLst>
                </a:gridCol>
                <a:gridCol w="2238825">
                  <a:extLst>
                    <a:ext uri="{9D8B030D-6E8A-4147-A177-3AD203B41FA5}">
                      <a16:colId xmlns:a16="http://schemas.microsoft.com/office/drawing/2014/main" val="3672542686"/>
                    </a:ext>
                  </a:extLst>
                </a:gridCol>
                <a:gridCol w="844400">
                  <a:extLst>
                    <a:ext uri="{9D8B030D-6E8A-4147-A177-3AD203B41FA5}">
                      <a16:colId xmlns:a16="http://schemas.microsoft.com/office/drawing/2014/main" val="1302448529"/>
                    </a:ext>
                  </a:extLst>
                </a:gridCol>
                <a:gridCol w="844400">
                  <a:extLst>
                    <a:ext uri="{9D8B030D-6E8A-4147-A177-3AD203B41FA5}">
                      <a16:colId xmlns:a16="http://schemas.microsoft.com/office/drawing/2014/main" val="3701877206"/>
                    </a:ext>
                  </a:extLst>
                </a:gridCol>
                <a:gridCol w="1375229">
                  <a:extLst>
                    <a:ext uri="{9D8B030D-6E8A-4147-A177-3AD203B41FA5}">
                      <a16:colId xmlns:a16="http://schemas.microsoft.com/office/drawing/2014/main" val="2077403226"/>
                    </a:ext>
                  </a:extLst>
                </a:gridCol>
              </a:tblGrid>
              <a:tr h="3049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症例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年　月生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男・</a:t>
                      </a:r>
                      <a:r>
                        <a:rPr kumimoji="1" lang="ja-JP" altLang="en-US" u="none" dirty="0"/>
                        <a:t>女</a:t>
                      </a:r>
                      <a:endParaRPr kumimoji="1" lang="ja-JP" altLang="en-US" u="none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才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0146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l">
                        <a:buFont typeface="+mj-lt"/>
                        <a:buNone/>
                      </a:pPr>
                      <a:r>
                        <a:rPr kumimoji="1" lang="ja-JP" altLang="en-US" dirty="0"/>
                        <a:t>インプラント埋入部位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欠損形態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中間歯・遊離端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u="none" dirty="0"/>
                        <a:t>無歯顎</a:t>
                      </a:r>
                      <a:r>
                        <a:rPr kumimoji="1" lang="ja-JP" altLang="en-US" dirty="0"/>
                        <a:t>・その他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6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初診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年月日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　　　年　月　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介助の有無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none" dirty="0"/>
                        <a:t>有・無</a:t>
                      </a:r>
                      <a:endParaRPr kumimoji="1" lang="ja-JP" altLang="en-US" u="none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542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インプラント埋入手術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年月日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年　月　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介助の有無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none" dirty="0"/>
                        <a:t>有・無</a:t>
                      </a:r>
                      <a:endParaRPr kumimoji="1" lang="ja-JP" altLang="en-US" u="none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478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最終補綴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年月日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年　月　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介助の有無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none" dirty="0"/>
                        <a:t>有・無</a:t>
                      </a:r>
                      <a:endParaRPr kumimoji="1" lang="ja-JP" altLang="en-US" u="none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4566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メインテナンス移行日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年月日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年　月　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介助の有無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none" dirty="0"/>
                        <a:t>有・無</a:t>
                      </a:r>
                      <a:endParaRPr kumimoji="1" lang="ja-JP" altLang="en-US" u="none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919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最新メインテナンス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年月日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年　月　日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介助の有無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u="none" dirty="0"/>
                        <a:t>有・無</a:t>
                      </a:r>
                      <a:endParaRPr kumimoji="1" lang="ja-JP" altLang="en-US" u="none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816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98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EEBEA5-F23E-D966-9E8B-118678DC9B24}"/>
              </a:ext>
            </a:extLst>
          </p:cNvPr>
          <p:cNvSpPr txBox="1"/>
          <p:nvPr/>
        </p:nvSpPr>
        <p:spPr>
          <a:xfrm>
            <a:off x="1725346" y="1122471"/>
            <a:ext cx="88944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術前の歯周組織検査とプラークスコア（</a:t>
            </a:r>
            <a:r>
              <a:rPr kumimoji="1" lang="ja-JP" altLang="en-US" sz="3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</a:t>
            </a:r>
            <a:r>
              <a:rPr kumimoji="1"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88DC070-9962-BEC5-8561-DD502151D8B3}"/>
              </a:ext>
            </a:extLst>
          </p:cNvPr>
          <p:cNvSpPr txBox="1"/>
          <p:nvPr/>
        </p:nvSpPr>
        <p:spPr>
          <a:xfrm>
            <a:off x="4370984" y="1940529"/>
            <a:ext cx="3618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プラーク付着率　　　％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BOP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（出血率）　　　 ％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60EC154-1CC3-F596-4345-7D6C240AA494}"/>
              </a:ext>
            </a:extLst>
          </p:cNvPr>
          <p:cNvSpPr txBox="1"/>
          <p:nvPr/>
        </p:nvSpPr>
        <p:spPr>
          <a:xfrm>
            <a:off x="3787752" y="304413"/>
            <a:ext cx="3877985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治療に携わった内容</a:t>
            </a:r>
          </a:p>
        </p:txBody>
      </p:sp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817D3F00-547E-EBA7-A629-306B76E165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76331"/>
              </p:ext>
            </p:extLst>
          </p:nvPr>
        </p:nvGraphicFramePr>
        <p:xfrm>
          <a:off x="495300" y="2819400"/>
          <a:ext cx="11353800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1353650" imgH="3133578" progId="Excel.Sheet.12">
                  <p:embed/>
                </p:oleObj>
              </mc:Choice>
              <mc:Fallback>
                <p:oleObj name="Worksheet" r:id="rId2" imgW="11353650" imgH="31335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5300" y="2819400"/>
                        <a:ext cx="11353800" cy="313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512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6FEF2FC-F5BE-3446-1CAE-78D0C3BEF00A}"/>
              </a:ext>
            </a:extLst>
          </p:cNvPr>
          <p:cNvSpPr txBox="1"/>
          <p:nvPr/>
        </p:nvSpPr>
        <p:spPr>
          <a:xfrm>
            <a:off x="1732344" y="115796"/>
            <a:ext cx="882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術前口腔内写真（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枚法）　　年　月　日撮影</a:t>
            </a:r>
          </a:p>
        </p:txBody>
      </p:sp>
    </p:spTree>
    <p:extLst>
      <p:ext uri="{BB962C8B-B14F-4D97-AF65-F5344CB8AC3E}">
        <p14:creationId xmlns:p14="http://schemas.microsoft.com/office/powerpoint/2010/main" val="91509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22CDB7-AA4C-85A0-0B47-979C891B8290}"/>
              </a:ext>
            </a:extLst>
          </p:cNvPr>
          <p:cNvSpPr txBox="1"/>
          <p:nvPr/>
        </p:nvSpPr>
        <p:spPr>
          <a:xfrm>
            <a:off x="2152650" y="1759962"/>
            <a:ext cx="8125690" cy="4801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BCBB781-CF24-1973-ACE3-193A9302BFA7}"/>
              </a:ext>
            </a:extLst>
          </p:cNvPr>
          <p:cNvSpPr txBox="1"/>
          <p:nvPr/>
        </p:nvSpPr>
        <p:spPr>
          <a:xfrm>
            <a:off x="1698649" y="312929"/>
            <a:ext cx="916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術前パノラマエックス線写真　　　　年　月　日撮影</a:t>
            </a:r>
          </a:p>
        </p:txBody>
      </p:sp>
    </p:spTree>
    <p:extLst>
      <p:ext uri="{BB962C8B-B14F-4D97-AF65-F5344CB8AC3E}">
        <p14:creationId xmlns:p14="http://schemas.microsoft.com/office/powerpoint/2010/main" val="360138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EEBEA5-F23E-D966-9E8B-118678DC9B24}"/>
              </a:ext>
            </a:extLst>
          </p:cNvPr>
          <p:cNvSpPr txBox="1"/>
          <p:nvPr/>
        </p:nvSpPr>
        <p:spPr>
          <a:xfrm>
            <a:off x="3114840" y="194742"/>
            <a:ext cx="58084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追加資料（</a:t>
            </a:r>
            <a:r>
              <a:rPr kumimoji="1" lang="ja-JP" altLang="en-US" sz="24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必須ではありません</a:t>
            </a:r>
            <a:r>
              <a:rPr kumimoji="1"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875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AB4A4FA-510B-9B56-5CA9-585F052A81EE}"/>
              </a:ext>
            </a:extLst>
          </p:cNvPr>
          <p:cNvSpPr txBox="1"/>
          <p:nvPr/>
        </p:nvSpPr>
        <p:spPr>
          <a:xfrm>
            <a:off x="2389649" y="299046"/>
            <a:ext cx="6247094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　　歯科衛生過程（</a:t>
            </a:r>
            <a:r>
              <a:rPr kumimoji="1" lang="ja-JP" altLang="en-US" sz="2400" dirty="0">
                <a:solidFill>
                  <a:srgbClr val="FF0000"/>
                </a:solidFill>
              </a:rPr>
              <a:t>必須ではありません）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4B7673-F070-7970-963B-0ABD134A8025}"/>
              </a:ext>
            </a:extLst>
          </p:cNvPr>
          <p:cNvSpPr txBox="1"/>
          <p:nvPr/>
        </p:nvSpPr>
        <p:spPr>
          <a:xfrm>
            <a:off x="2652259" y="1848568"/>
            <a:ext cx="609716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歯科衛生アセスメント　（情報収集と情報処理）</a:t>
            </a:r>
            <a:endParaRPr lang="en-US" altLang="ja-JP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71101E-68FD-6BEA-2A4E-6BB542708BCB}"/>
              </a:ext>
            </a:extLst>
          </p:cNvPr>
          <p:cNvSpPr txBox="1"/>
          <p:nvPr/>
        </p:nvSpPr>
        <p:spPr>
          <a:xfrm>
            <a:off x="2652259" y="2459260"/>
            <a:ext cx="3689593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歯科衛生診断（問題点の明確化）　</a:t>
            </a:r>
            <a:endParaRPr lang="en-US" altLang="ja-JP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B9B7F5-3027-0533-4231-0D68F07E8837}"/>
              </a:ext>
            </a:extLst>
          </p:cNvPr>
          <p:cNvSpPr txBox="1"/>
          <p:nvPr/>
        </p:nvSpPr>
        <p:spPr>
          <a:xfrm>
            <a:off x="2652259" y="3019259"/>
            <a:ext cx="530898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歯科衛生計画立案（優先順位の決定、目標設定）</a:t>
            </a:r>
            <a:endParaRPr lang="en-US" altLang="ja-JP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4D19B6E-F638-6252-9013-361A27725EDE}"/>
              </a:ext>
            </a:extLst>
          </p:cNvPr>
          <p:cNvSpPr txBox="1"/>
          <p:nvPr/>
        </p:nvSpPr>
        <p:spPr>
          <a:xfrm>
            <a:off x="2652259" y="3619553"/>
            <a:ext cx="320214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歯科衛生介入（計画の実施）</a:t>
            </a:r>
            <a:endParaRPr lang="en-US" altLang="ja-JP" b="0" i="0" dirty="0">
              <a:solidFill>
                <a:srgbClr val="333333"/>
              </a:solidFill>
              <a:effectLst/>
              <a:latin typeface="Meiryo" panose="020B0604030504040204" pitchFamily="50" charset="-128"/>
              <a:ea typeface="Meiryo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D0DACD2-6DF6-4EB5-BE0B-4DC807A481D5}"/>
              </a:ext>
            </a:extLst>
          </p:cNvPr>
          <p:cNvSpPr txBox="1"/>
          <p:nvPr/>
        </p:nvSpPr>
        <p:spPr>
          <a:xfrm>
            <a:off x="2652259" y="4189950"/>
            <a:ext cx="430384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b="0" i="0" dirty="0">
                <a:solidFill>
                  <a:srgbClr val="333333"/>
                </a:solidFill>
                <a:effectLst/>
                <a:latin typeface="Meiryo" panose="020B0604030504040204" pitchFamily="50" charset="-128"/>
                <a:ea typeface="Meiryo" panose="020B0604030504040204" pitchFamily="50" charset="-128"/>
              </a:rPr>
              <a:t>歯科衛生評価（プロセスと結果の評価）</a:t>
            </a:r>
            <a:endParaRPr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482146F-309F-3EFB-F3F8-1A536BCBE80B}"/>
              </a:ext>
            </a:extLst>
          </p:cNvPr>
          <p:cNvSpPr txBox="1"/>
          <p:nvPr/>
        </p:nvSpPr>
        <p:spPr>
          <a:xfrm>
            <a:off x="705865" y="4978939"/>
            <a:ext cx="1011342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・インプラント治療に関するインフォームドコンセントの内容</a:t>
            </a:r>
            <a:r>
              <a:rPr kumimoji="1" lang="ja-JP" altLang="en-US" dirty="0">
                <a:solidFill>
                  <a:srgbClr val="FF0000"/>
                </a:solidFill>
              </a:rPr>
              <a:t>（必須）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A0B0BFC-1C1A-F7F6-0490-EDED7F69376C}"/>
              </a:ext>
            </a:extLst>
          </p:cNvPr>
          <p:cNvSpPr txBox="1"/>
          <p:nvPr/>
        </p:nvSpPr>
        <p:spPr>
          <a:xfrm>
            <a:off x="987820" y="930558"/>
            <a:ext cx="9928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歯科衛生過程：歯科衛生士が対象者の抱えている問題を明確化し、問題の解決方法を計画し、　　　</a:t>
            </a:r>
            <a:endParaRPr kumimoji="1" lang="en-US" altLang="ja-JP" dirty="0"/>
          </a:p>
          <a:p>
            <a:r>
              <a:rPr kumimoji="1" lang="ja-JP" altLang="en-US" dirty="0"/>
              <a:t>　　　　　　　介入していくために必要な一連の思考と行動のプロセス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0717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3E0041-7D02-931C-2ED5-2DF65ED067CC}"/>
              </a:ext>
            </a:extLst>
          </p:cNvPr>
          <p:cNvSpPr txBox="1"/>
          <p:nvPr/>
        </p:nvSpPr>
        <p:spPr>
          <a:xfrm>
            <a:off x="1214840" y="196981"/>
            <a:ext cx="10485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・インプラント埋入手術～二次手術の状況　（介助の有・無）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434AD83-EA3C-AE5D-8D04-B643427857E4}"/>
              </a:ext>
            </a:extLst>
          </p:cNvPr>
          <p:cNvSpPr/>
          <p:nvPr/>
        </p:nvSpPr>
        <p:spPr>
          <a:xfrm>
            <a:off x="794033" y="885561"/>
            <a:ext cx="1039528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E9CFF7-9AE8-A63E-BD10-0B943816A60C}"/>
              </a:ext>
            </a:extLst>
          </p:cNvPr>
          <p:cNvSpPr txBox="1"/>
          <p:nvPr/>
        </p:nvSpPr>
        <p:spPr>
          <a:xfrm>
            <a:off x="1214840" y="3626961"/>
            <a:ext cx="8810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・最終補綴時の状況　　　　　　　（介助の有・無）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7DF336-1334-B05D-DD19-8B0CC152B502}"/>
              </a:ext>
            </a:extLst>
          </p:cNvPr>
          <p:cNvSpPr/>
          <p:nvPr/>
        </p:nvSpPr>
        <p:spPr>
          <a:xfrm>
            <a:off x="831059" y="4213925"/>
            <a:ext cx="10936464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83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25FE27D-C818-8646-2F34-F760E149B6C8}"/>
              </a:ext>
            </a:extLst>
          </p:cNvPr>
          <p:cNvSpPr txBox="1"/>
          <p:nvPr/>
        </p:nvSpPr>
        <p:spPr>
          <a:xfrm>
            <a:off x="1430931" y="119136"/>
            <a:ext cx="92122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メインテナンス時口腔内写真　　　年　月　日撮影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（</a:t>
            </a:r>
            <a:r>
              <a:rPr kumimoji="1" lang="ja-JP" altLang="en-US" sz="2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最終補綴装置装着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から２年以上経過）</a:t>
            </a:r>
          </a:p>
        </p:txBody>
      </p:sp>
    </p:spTree>
    <p:extLst>
      <p:ext uri="{BB962C8B-B14F-4D97-AF65-F5344CB8AC3E}">
        <p14:creationId xmlns:p14="http://schemas.microsoft.com/office/powerpoint/2010/main" val="1380208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7169</TotalTime>
  <Words>427</Words>
  <Application>Microsoft Office PowerPoint</Application>
  <PresentationFormat>ワイド画面</PresentationFormat>
  <Paragraphs>88</Paragraphs>
  <Slides>13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ＭＳ ゴシック</vt:lpstr>
      <vt:lpstr>Meiryo</vt:lpstr>
      <vt:lpstr>游ゴシック</vt:lpstr>
      <vt:lpstr>Arial</vt:lpstr>
      <vt:lpstr>Calibri</vt:lpstr>
      <vt:lpstr>Calibri Light</vt:lpstr>
      <vt:lpstr>Office テーマ</vt:lpstr>
      <vt:lpstr>Worksheet</vt:lpstr>
      <vt:lpstr>（公社）日本口腔インプラント学会 インプラント専門歯科衛生士試験 　プレゼンテーションスライド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考　察  （経過良好と判断できる判定基準 この症例から学んだこと、反省点など）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日本口腔インプラント学会 専門歯科衛生士試験</dc:title>
  <dc:creator>鈴木 佐栄子</dc:creator>
  <cp:lastModifiedBy>JSOI</cp:lastModifiedBy>
  <cp:revision>124</cp:revision>
  <cp:lastPrinted>2023-02-13T09:12:46Z</cp:lastPrinted>
  <dcterms:created xsi:type="dcterms:W3CDTF">2022-09-24T03:18:52Z</dcterms:created>
  <dcterms:modified xsi:type="dcterms:W3CDTF">2024-01-23T06:55:56Z</dcterms:modified>
</cp:coreProperties>
</file>