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60" r:id="rId5"/>
    <p:sldId id="261" r:id="rId6"/>
    <p:sldId id="262" r:id="rId7"/>
    <p:sldId id="263" r:id="rId8"/>
    <p:sldId id="264" r:id="rId9"/>
    <p:sldId id="267" r:id="rId10"/>
    <p:sldId id="269" r:id="rId11"/>
    <p:sldId id="273" r:id="rId12"/>
    <p:sldId id="270" r:id="rId13"/>
    <p:sldId id="271" r:id="rId14"/>
    <p:sldId id="274" r:id="rId15"/>
    <p:sldId id="275" r:id="rId16"/>
    <p:sldId id="272" r:id="rId17"/>
    <p:sldId id="280" r:id="rId18"/>
    <p:sldId id="279" r:id="rId19"/>
    <p:sldId id="281" r:id="rId20"/>
    <p:sldId id="278" r:id="rId21"/>
    <p:sldId id="276" r:id="rId22"/>
    <p:sldId id="282" r:id="rId2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81"/>
    <p:restoredTop sz="94694"/>
  </p:normalViewPr>
  <p:slideViewPr>
    <p:cSldViewPr snapToObjects="1">
      <p:cViewPr varScale="1">
        <p:scale>
          <a:sx n="121" d="100"/>
          <a:sy n="121" d="100"/>
        </p:scale>
        <p:origin x="1504" y="176"/>
      </p:cViewPr>
      <p:guideLst>
        <p:guide orient="horz" pos="2160"/>
        <p:guide pos="302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8C666E-00D6-F746-9B6D-C42EB9837A73}" type="datetimeFigureOut">
              <a:rPr lang="ja-JP" altLang="en-US" smtClean="0"/>
              <a:pPr/>
              <a:t>2019/12/4</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2662D5-8A4C-9344-9C5F-41A3833D1675}" type="slidenum">
              <a:rPr lang="ja-JP" altLang="en-US" smtClean="0"/>
              <a:pPr/>
              <a:t>‹#›</a:t>
            </a:fld>
            <a:endParaRPr lang="ja-JP" altLang="en-US"/>
          </a:p>
        </p:txBody>
      </p:sp>
    </p:spTree>
    <p:extLst>
      <p:ext uri="{BB962C8B-B14F-4D97-AF65-F5344CB8AC3E}">
        <p14:creationId xmlns:p14="http://schemas.microsoft.com/office/powerpoint/2010/main" val="3028773913"/>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992662D5-8A4C-9344-9C5F-41A3833D1675}" type="slidenum">
              <a:rPr lang="ja-JP" altLang="en-US" smtClean="0"/>
              <a:pPr/>
              <a:t>18</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992662D5-8A4C-9344-9C5F-41A3833D1675}" type="slidenum">
              <a:rPr lang="ja-JP" altLang="en-US" smtClean="0"/>
              <a:pPr/>
              <a:t>20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02" name="イメージ"/>
          <p:cNvSpPr>
            <a:spLocks noGrp="1"/>
          </p:cNvSpPr>
          <p:nvPr>
            <p:ph type="pic" idx="13"/>
          </p:nvPr>
        </p:nvSpPr>
        <p:spPr>
          <a:xfrm>
            <a:off x="0" y="0"/>
            <a:ext cx="9144000" cy="6858000"/>
          </a:xfrm>
          <a:prstGeom prst="rect">
            <a:avLst/>
          </a:prstGeom>
        </p:spPr>
        <p:txBody>
          <a:bodyPr lIns="64291" tIns="32145" rIns="64291" bIns="32145" anchor="t">
            <a:noAutofit/>
          </a:bodyPr>
          <a:lstStyle/>
          <a:p>
            <a:endParaRPr/>
          </a:p>
        </p:txBody>
      </p:sp>
      <p:sp>
        <p:nvSpPr>
          <p:cNvPr id="103"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7EBB7B4-1403-C948-BCA4-FC7671C57E41}" type="datetimeFigureOut">
              <a:rPr lang="ja-JP" altLang="en-US" smtClean="0"/>
              <a:pPr/>
              <a:t>2019/12/4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6EFF0FE-C822-904A-BB10-8A0F6FAD46D9}"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BB7B4-1403-C948-BCA4-FC7671C57E41}" type="datetimeFigureOut">
              <a:rPr lang="ja-JP" altLang="en-US" smtClean="0"/>
              <a:pPr/>
              <a:t>2019/12/4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FF0FE-C822-904A-BB10-8A0F6FAD46D9}"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71500" y="1177036"/>
            <a:ext cx="8001000" cy="2438400"/>
          </a:xfrm>
        </p:spPr>
        <p:txBody>
          <a:bodyPr>
            <a:noAutofit/>
          </a:bodyPr>
          <a:lstStyle/>
          <a:p>
            <a:r>
              <a:rPr lang="ja-JP" altLang="en-US" sz="4000" dirty="0"/>
              <a:t>タイトル</a:t>
            </a:r>
          </a:p>
        </p:txBody>
      </p:sp>
      <p:sp>
        <p:nvSpPr>
          <p:cNvPr id="4" name="正方形/長方形 3"/>
          <p:cNvSpPr/>
          <p:nvPr/>
        </p:nvSpPr>
        <p:spPr>
          <a:xfrm>
            <a:off x="20674" y="13279"/>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1</a:t>
            </a:r>
            <a:r>
              <a:rPr lang="ja-JP" altLang="en-US" sz="1400" b="1" dirty="0">
                <a:latin typeface="+mn-ea"/>
              </a:rPr>
              <a:t>号様式）</a:t>
            </a:r>
          </a:p>
        </p:txBody>
      </p:sp>
      <p:sp>
        <p:nvSpPr>
          <p:cNvPr id="5" name="Text Box 10"/>
          <p:cNvSpPr txBox="1">
            <a:spLocks noChangeArrowheads="1"/>
          </p:cNvSpPr>
          <p:nvPr/>
        </p:nvSpPr>
        <p:spPr bwMode="auto">
          <a:xfrm>
            <a:off x="3812818" y="3768266"/>
            <a:ext cx="1518364" cy="8925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en-US" sz="2600" u="sng" dirty="0">
                <a:latin typeface="+mn-ea"/>
                <a:ea typeface="+mn-ea"/>
              </a:rPr>
              <a:t>漢字氏名</a:t>
            </a:r>
            <a:endParaRPr lang="en-US" altLang="ja-JP" sz="2600" u="sng" dirty="0">
              <a:latin typeface="+mn-ea"/>
              <a:ea typeface="+mn-ea"/>
            </a:endParaRPr>
          </a:p>
          <a:p>
            <a:pPr eaLnBrk="1" hangingPunct="1">
              <a:defRPr/>
            </a:pPr>
            <a:r>
              <a:rPr lang="ja-JP" altLang="en-US" sz="2600" u="sng" dirty="0">
                <a:latin typeface="+mn-ea"/>
                <a:ea typeface="+mn-ea"/>
              </a:rPr>
              <a:t>英文氏名</a:t>
            </a:r>
            <a:endParaRPr lang="en-US" altLang="ja-JP" sz="2600" u="sng" dirty="0">
              <a:latin typeface="+mn-ea"/>
              <a:ea typeface="+mn-ea"/>
            </a:endParaRPr>
          </a:p>
        </p:txBody>
      </p:sp>
      <p:sp>
        <p:nvSpPr>
          <p:cNvPr id="6" name="Rectangle 135"/>
          <p:cNvSpPr>
            <a:spLocks noChangeArrowheads="1"/>
          </p:cNvSpPr>
          <p:nvPr/>
        </p:nvSpPr>
        <p:spPr bwMode="auto">
          <a:xfrm>
            <a:off x="1639094" y="5223764"/>
            <a:ext cx="586581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17" tIns="45708" rIns="91417" bIns="45708">
            <a:spAutoFit/>
          </a:bodyPr>
          <a:lstStyle/>
          <a:p>
            <a:pPr algn="ctr" defTabSz="2774950">
              <a:defRPr/>
            </a:pPr>
            <a:r>
              <a:rPr lang="ja-JP" altLang="en-US" sz="2400" u="sng" dirty="0">
                <a:latin typeface="+mn-ea"/>
              </a:rPr>
              <a:t>所属施設名</a:t>
            </a:r>
          </a:p>
        </p:txBody>
      </p:sp>
      <p:sp>
        <p:nvSpPr>
          <p:cNvPr id="7" name="テキスト ボックス 6">
            <a:extLst>
              <a:ext uri="{FF2B5EF4-FFF2-40B4-BE49-F238E27FC236}">
                <a16:creationId xmlns:a16="http://schemas.microsoft.com/office/drawing/2014/main" id="{6679ED3E-B437-5742-8293-53ABA0ACD2B3}"/>
              </a:ext>
            </a:extLst>
          </p:cNvPr>
          <p:cNvSpPr txBox="1"/>
          <p:nvPr/>
        </p:nvSpPr>
        <p:spPr>
          <a:xfrm>
            <a:off x="3059832" y="3028310"/>
            <a:ext cx="3061956" cy="369332"/>
          </a:xfrm>
          <a:prstGeom prst="rect">
            <a:avLst/>
          </a:prstGeom>
          <a:noFill/>
          <a:ln>
            <a:solidFill>
              <a:srgbClr val="3366FF"/>
            </a:solidFill>
          </a:ln>
        </p:spPr>
        <p:txBody>
          <a:bodyPr wrap="none" rtlCol="0">
            <a:spAutoFit/>
          </a:bodyPr>
          <a:lstStyle/>
          <a:p>
            <a:r>
              <a:rPr lang="ja-JP" altLang="en-US" dirty="0">
                <a:solidFill>
                  <a:srgbClr val="FF0000"/>
                </a:solidFill>
              </a:rPr>
              <a:t>このページは必須の資料です</a:t>
            </a:r>
            <a:endParaRPr kumimoji="1" lang="ja-JP"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5197" y="298076"/>
            <a:ext cx="7583487" cy="1044388"/>
          </a:xfrm>
        </p:spPr>
        <p:txBody>
          <a:bodyPr>
            <a:normAutofit/>
          </a:bodyPr>
          <a:lstStyle/>
          <a:p>
            <a:r>
              <a:rPr lang="ja-JP" altLang="en-US" sz="2800" dirty="0"/>
              <a:t>治療計画</a:t>
            </a:r>
          </a:p>
        </p:txBody>
      </p:sp>
      <p:sp>
        <p:nvSpPr>
          <p:cNvPr id="3" name="コンテンツ プレースホルダ 2"/>
          <p:cNvSpPr>
            <a:spLocks noGrp="1"/>
          </p:cNvSpPr>
          <p:nvPr>
            <p:ph idx="1"/>
          </p:nvPr>
        </p:nvSpPr>
        <p:spPr>
          <a:xfrm>
            <a:off x="779463" y="1828800"/>
            <a:ext cx="7583487" cy="4208930"/>
          </a:xfrm>
        </p:spPr>
        <p:txBody>
          <a:bodyPr>
            <a:normAutofit/>
          </a:bodyPr>
          <a:lstStyle/>
          <a:p>
            <a:pPr>
              <a:buNone/>
            </a:pPr>
            <a:endParaRPr lang="en-US" altLang="ja-JP" sz="2400" dirty="0"/>
          </a:p>
          <a:p>
            <a:pPr>
              <a:buNone/>
            </a:pPr>
            <a:endParaRPr lang="en-US" altLang="ja-JP" sz="2400" dirty="0"/>
          </a:p>
          <a:p>
            <a:pPr>
              <a:buNone/>
            </a:pPr>
            <a:endParaRPr lang="en-US" altLang="ja-JP" sz="2400" dirty="0"/>
          </a:p>
          <a:p>
            <a:pPr>
              <a:buNone/>
            </a:pPr>
            <a:endParaRPr lang="en-US" altLang="ja-JP" sz="2400" dirty="0"/>
          </a:p>
        </p:txBody>
      </p:sp>
      <p:sp>
        <p:nvSpPr>
          <p:cNvPr id="6" name="テキスト ボックス 5">
            <a:extLst>
              <a:ext uri="{FF2B5EF4-FFF2-40B4-BE49-F238E27FC236}">
                <a16:creationId xmlns:a16="http://schemas.microsoft.com/office/drawing/2014/main" id="{3AE5A430-79B9-294E-95C5-C45656F1B53E}"/>
              </a:ext>
            </a:extLst>
          </p:cNvPr>
          <p:cNvSpPr txBox="1"/>
          <p:nvPr/>
        </p:nvSpPr>
        <p:spPr>
          <a:xfrm>
            <a:off x="1294134" y="2646886"/>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5"/>
          <p:cNvSpPr txBox="1">
            <a:spLocks noChangeArrowheads="1"/>
          </p:cNvSpPr>
          <p:nvPr/>
        </p:nvSpPr>
        <p:spPr bwMode="auto">
          <a:xfrm>
            <a:off x="326747" y="126193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1" name="テキスト ボックス 10"/>
          <p:cNvSpPr txBox="1"/>
          <p:nvPr/>
        </p:nvSpPr>
        <p:spPr>
          <a:xfrm>
            <a:off x="295939" y="120897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2" name="Text Box 25"/>
          <p:cNvSpPr txBox="1">
            <a:spLocks noChangeArrowheads="1"/>
          </p:cNvSpPr>
          <p:nvPr/>
        </p:nvSpPr>
        <p:spPr bwMode="auto">
          <a:xfrm>
            <a:off x="467423" y="127717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3" name="テキスト ボックス 12"/>
          <p:cNvSpPr txBox="1"/>
          <p:nvPr/>
        </p:nvSpPr>
        <p:spPr>
          <a:xfrm>
            <a:off x="436616" y="122421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4" name="Text Box 25"/>
          <p:cNvSpPr txBox="1">
            <a:spLocks noChangeArrowheads="1"/>
          </p:cNvSpPr>
          <p:nvPr/>
        </p:nvSpPr>
        <p:spPr bwMode="auto">
          <a:xfrm>
            <a:off x="608100" y="129241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5" name="テキスト ボックス 14"/>
          <p:cNvSpPr txBox="1"/>
          <p:nvPr/>
        </p:nvSpPr>
        <p:spPr>
          <a:xfrm>
            <a:off x="577293" y="123945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6" name="Text Box 25"/>
          <p:cNvSpPr txBox="1">
            <a:spLocks noChangeArrowheads="1"/>
          </p:cNvSpPr>
          <p:nvPr/>
        </p:nvSpPr>
        <p:spPr bwMode="auto">
          <a:xfrm>
            <a:off x="748777" y="130765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7" name="テキスト ボックス 16"/>
          <p:cNvSpPr txBox="1"/>
          <p:nvPr/>
        </p:nvSpPr>
        <p:spPr>
          <a:xfrm>
            <a:off x="717970" y="125469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2" name="テキスト ボックス 1"/>
          <p:cNvSpPr txBox="1"/>
          <p:nvPr/>
        </p:nvSpPr>
        <p:spPr>
          <a:xfrm>
            <a:off x="2312598" y="3183295"/>
            <a:ext cx="184666" cy="369332"/>
          </a:xfrm>
          <a:prstGeom prst="rect">
            <a:avLst/>
          </a:prstGeom>
          <a:noFill/>
        </p:spPr>
        <p:txBody>
          <a:bodyPr wrap="none" rtlCol="0">
            <a:spAutoFit/>
          </a:bodyPr>
          <a:lstStyle/>
          <a:p>
            <a:endParaRPr kumimoji="1" lang="ja-JP" altLang="en-US" dirty="0"/>
          </a:p>
        </p:txBody>
      </p:sp>
      <p:sp>
        <p:nvSpPr>
          <p:cNvPr id="3" name="テキスト ボックス 2"/>
          <p:cNvSpPr txBox="1"/>
          <p:nvPr/>
        </p:nvSpPr>
        <p:spPr>
          <a:xfrm>
            <a:off x="467423" y="382691"/>
            <a:ext cx="1927932" cy="461665"/>
          </a:xfrm>
          <a:prstGeom prst="rect">
            <a:avLst/>
          </a:prstGeom>
          <a:noFill/>
        </p:spPr>
        <p:txBody>
          <a:bodyPr wrap="none" rtlCol="0">
            <a:spAutoFit/>
          </a:bodyPr>
          <a:lstStyle/>
          <a:p>
            <a:pPr lvl="0" defTabSz="2332726">
              <a:defRPr/>
            </a:pPr>
            <a:r>
              <a:rPr lang="en-US" altLang="ja-JP" sz="2400" u="sng" dirty="0">
                <a:solidFill>
                  <a:prstClr val="black"/>
                </a:solidFill>
                <a:latin typeface="ＭＳ Ｐゴシック"/>
                <a:ea typeface="ＭＳ Ｐゴシック" charset="-128"/>
                <a:cs typeface="Times New Roman" pitchFamily="18" charset="0"/>
              </a:rPr>
              <a:t>Ⅲ</a:t>
            </a:r>
            <a:r>
              <a:rPr lang="ja-JP" altLang="en-US" sz="2400" u="sng" dirty="0">
                <a:solidFill>
                  <a:prstClr val="black"/>
                </a:solidFill>
                <a:latin typeface="ＭＳ Ｐゴシック"/>
                <a:ea typeface="ＭＳ Ｐゴシック" charset="-128"/>
                <a:cs typeface="Times New Roman" pitchFamily="18" charset="0"/>
              </a:rPr>
              <a:t>．治療内容</a:t>
            </a:r>
            <a:endParaRPr lang="ja-JP" altLang="en-US" sz="2400" u="sng" dirty="0">
              <a:solidFill>
                <a:prstClr val="black"/>
              </a:solidFill>
              <a:latin typeface="ＭＳ Ｐゴシック"/>
              <a:ea typeface="ＭＳ Ｐゴシック" charset="-128"/>
            </a:endParaRPr>
          </a:p>
          <a:p>
            <a:endParaRPr kumimoji="1" lang="ja-JP" altLang="en-US" dirty="0"/>
          </a:p>
        </p:txBody>
      </p:sp>
      <p:sp>
        <p:nvSpPr>
          <p:cNvPr id="18" name="テキスト ボックス 17"/>
          <p:cNvSpPr txBox="1"/>
          <p:nvPr/>
        </p:nvSpPr>
        <p:spPr>
          <a:xfrm>
            <a:off x="436616" y="1511387"/>
            <a:ext cx="8283810" cy="430887"/>
          </a:xfrm>
          <a:prstGeom prst="rect">
            <a:avLst/>
          </a:prstGeom>
          <a:noFill/>
        </p:spPr>
        <p:txBody>
          <a:bodyPr wrap="square" rtlCol="0">
            <a:spAutoFit/>
          </a:bodyPr>
          <a:lstStyle/>
          <a:p>
            <a:pPr lvl="0" defTabSz="2332726">
              <a:defRPr/>
            </a:pPr>
            <a:r>
              <a:rPr lang="ja-JP" altLang="ja-JP" sz="2200" dirty="0">
                <a:solidFill>
                  <a:srgbClr val="000000"/>
                </a:solidFill>
                <a:latin typeface="ＭＳ Ｐゴシック"/>
              </a:rPr>
              <a:t>．</a:t>
            </a:r>
            <a:endParaRPr lang="ja-JP" altLang="en-US" sz="2200" dirty="0">
              <a:solidFill>
                <a:srgbClr val="000000"/>
              </a:solidFill>
              <a:latin typeface="ＭＳ Ｐゴシック"/>
            </a:endParaRPr>
          </a:p>
        </p:txBody>
      </p:sp>
      <p:sp>
        <p:nvSpPr>
          <p:cNvPr id="21" name="正方形/長方形 20"/>
          <p:cNvSpPr/>
          <p:nvPr/>
        </p:nvSpPr>
        <p:spPr>
          <a:xfrm>
            <a:off x="19084" y="13280"/>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4</a:t>
            </a:r>
            <a:r>
              <a:rPr lang="ja-JP" altLang="en-US" sz="1400" b="1" dirty="0">
                <a:latin typeface="+mn-ea"/>
              </a:rPr>
              <a:t>号様式）</a:t>
            </a:r>
          </a:p>
        </p:txBody>
      </p:sp>
      <p:sp>
        <p:nvSpPr>
          <p:cNvPr id="22" name="テキスト ボックス 21"/>
          <p:cNvSpPr txBox="1"/>
          <p:nvPr/>
        </p:nvSpPr>
        <p:spPr>
          <a:xfrm>
            <a:off x="2560071" y="3090962"/>
            <a:ext cx="4023858" cy="461665"/>
          </a:xfrm>
          <a:prstGeom prst="rect">
            <a:avLst/>
          </a:prstGeom>
          <a:noFill/>
          <a:ln>
            <a:solidFill>
              <a:srgbClr val="3366FF"/>
            </a:solidFill>
          </a:ln>
        </p:spPr>
        <p:txBody>
          <a:bodyPr wrap="none" rtlCol="0">
            <a:spAutoFit/>
          </a:bodyPr>
          <a:lstStyle/>
          <a:p>
            <a:r>
              <a:rPr lang="ja-JP" altLang="en-US" sz="2400" dirty="0">
                <a:solidFill>
                  <a:srgbClr val="FF0000"/>
                </a:solidFill>
              </a:rPr>
              <a:t>このページは必須の資料です</a:t>
            </a:r>
            <a:endParaRPr kumimoji="1" lang="ja-JP" altLang="en-US" sz="2400" dirty="0">
              <a:solidFill>
                <a:srgbClr val="FF0000"/>
              </a:solidFill>
            </a:endParaRPr>
          </a:p>
        </p:txBody>
      </p:sp>
    </p:spTree>
    <p:extLst>
      <p:ext uri="{BB962C8B-B14F-4D97-AF65-F5344CB8AC3E}">
        <p14:creationId xmlns:p14="http://schemas.microsoft.com/office/powerpoint/2010/main" val="115988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084" y="13280"/>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4</a:t>
            </a:r>
            <a:r>
              <a:rPr lang="ja-JP" altLang="en-US" sz="1400" b="1" dirty="0">
                <a:latin typeface="+mn-ea"/>
              </a:rPr>
              <a:t>号様式）</a:t>
            </a:r>
          </a:p>
        </p:txBody>
      </p:sp>
      <p:sp>
        <p:nvSpPr>
          <p:cNvPr id="5" name="テキスト ボックス 2"/>
          <p:cNvSpPr txBox="1"/>
          <p:nvPr/>
        </p:nvSpPr>
        <p:spPr>
          <a:xfrm>
            <a:off x="467423" y="382691"/>
            <a:ext cx="5897768" cy="738664"/>
          </a:xfrm>
          <a:prstGeom prst="rect">
            <a:avLst/>
          </a:prstGeom>
          <a:noFill/>
        </p:spPr>
        <p:txBody>
          <a:bodyPr wrap="none" rtlCol="0">
            <a:spAutoFit/>
          </a:bodyPr>
          <a:lstStyle/>
          <a:p>
            <a:pPr lvl="0" defTabSz="2332726">
              <a:defRPr/>
            </a:pPr>
            <a:r>
              <a:rPr lang="en-US" altLang="ja-JP" sz="2400" u="sng" dirty="0">
                <a:solidFill>
                  <a:prstClr val="black"/>
                </a:solidFill>
                <a:latin typeface="ＭＳ Ｐゴシック"/>
                <a:ea typeface="ＭＳ Ｐゴシック" charset="-128"/>
                <a:cs typeface="Times New Roman" pitchFamily="18" charset="0"/>
              </a:rPr>
              <a:t>Ⅲ</a:t>
            </a:r>
            <a:r>
              <a:rPr lang="ja-JP" altLang="en-US" sz="2400" u="sng" dirty="0">
                <a:solidFill>
                  <a:prstClr val="black"/>
                </a:solidFill>
                <a:latin typeface="ＭＳ Ｐゴシック"/>
                <a:ea typeface="ＭＳ Ｐゴシック" charset="-128"/>
                <a:cs typeface="Times New Roman" pitchFamily="18" charset="0"/>
              </a:rPr>
              <a:t>．</a:t>
            </a:r>
            <a:r>
              <a:rPr lang="ja-JP" altLang="en-US" sz="2400" u="sng">
                <a:solidFill>
                  <a:prstClr val="black"/>
                </a:solidFill>
                <a:latin typeface="ＭＳ Ｐゴシック"/>
                <a:ea typeface="ＭＳ Ｐゴシック" charset="-128"/>
                <a:cs typeface="Times New Roman" pitchFamily="18" charset="0"/>
              </a:rPr>
              <a:t>治療内容（インプラント埋入手術時所見）</a:t>
            </a:r>
            <a:endParaRPr lang="ja-JP" altLang="en-US" sz="2400" u="sng" dirty="0">
              <a:solidFill>
                <a:prstClr val="black"/>
              </a:solidFill>
              <a:latin typeface="ＭＳ Ｐゴシック"/>
              <a:ea typeface="ＭＳ Ｐゴシック" charset="-128"/>
            </a:endParaRPr>
          </a:p>
          <a:p>
            <a:endParaRPr kumimoji="1" lang="ja-JP" altLang="en-US" dirty="0"/>
          </a:p>
        </p:txBody>
      </p:sp>
      <p:sp>
        <p:nvSpPr>
          <p:cNvPr id="7" name="テキスト ボックス 6"/>
          <p:cNvSpPr txBox="1"/>
          <p:nvPr/>
        </p:nvSpPr>
        <p:spPr>
          <a:xfrm>
            <a:off x="2560071" y="3000197"/>
            <a:ext cx="4023858" cy="461665"/>
          </a:xfrm>
          <a:prstGeom prst="rect">
            <a:avLst/>
          </a:prstGeom>
          <a:noFill/>
          <a:ln>
            <a:solidFill>
              <a:srgbClr val="3366FF"/>
            </a:solidFill>
          </a:ln>
        </p:spPr>
        <p:txBody>
          <a:bodyPr wrap="none" rtlCol="0">
            <a:spAutoFit/>
          </a:bodyPr>
          <a:lstStyle/>
          <a:p>
            <a:r>
              <a:rPr lang="ja-JP" altLang="en-US" sz="2400" dirty="0">
                <a:solidFill>
                  <a:srgbClr val="FF0000"/>
                </a:solidFill>
              </a:rPr>
              <a:t>このページは必須の資料です</a:t>
            </a:r>
            <a:endParaRPr kumimoji="1" lang="ja-JP" altLang="en-US" sz="24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395535" y="3810211"/>
            <a:ext cx="3888433" cy="285914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932039" y="3810211"/>
            <a:ext cx="3907161" cy="28349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79718" y="826386"/>
            <a:ext cx="3888433" cy="285914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916222" y="826386"/>
            <a:ext cx="3907161" cy="28349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タイトル 1">
            <a:extLst>
              <a:ext uri="{FF2B5EF4-FFF2-40B4-BE49-F238E27FC236}">
                <a16:creationId xmlns:a16="http://schemas.microsoft.com/office/drawing/2014/main" id="{22E1A7A7-F28B-664D-8E59-C370F1E65D65}"/>
              </a:ext>
            </a:extLst>
          </p:cNvPr>
          <p:cNvSpPr txBox="1">
            <a:spLocks/>
          </p:cNvSpPr>
          <p:nvPr/>
        </p:nvSpPr>
        <p:spPr>
          <a:xfrm>
            <a:off x="457199" y="200206"/>
            <a:ext cx="8229600" cy="55174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a:ln>
                  <a:noFill/>
                </a:ln>
                <a:solidFill>
                  <a:schemeClr val="tx1"/>
                </a:solidFill>
                <a:effectLst/>
                <a:uLnTx/>
                <a:uFillTx/>
                <a:latin typeface="+mj-lt"/>
                <a:ea typeface="+mj-ea"/>
                <a:cs typeface="+mj-cs"/>
              </a:rPr>
              <a:t>インプラント埋入手術時所見</a:t>
            </a:r>
            <a:endParaRPr kumimoji="1" lang="ja-JP" alt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14" name="テキスト ボックス 13">
            <a:extLst>
              <a:ext uri="{FF2B5EF4-FFF2-40B4-BE49-F238E27FC236}">
                <a16:creationId xmlns:a16="http://schemas.microsoft.com/office/drawing/2014/main" id="{BC5C6024-6925-FF48-81DF-8DCFE368D1BC}"/>
              </a:ext>
            </a:extLst>
          </p:cNvPr>
          <p:cNvSpPr txBox="1"/>
          <p:nvPr/>
        </p:nvSpPr>
        <p:spPr>
          <a:xfrm>
            <a:off x="1294134" y="2646886"/>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dirty="0">
                <a:ln>
                  <a:noFill/>
                </a:ln>
                <a:solidFill>
                  <a:schemeClr val="tx1"/>
                </a:solidFill>
                <a:effectLst/>
                <a:uLnTx/>
                <a:uFillTx/>
                <a:latin typeface="+mj-lt"/>
                <a:ea typeface="+mj-ea"/>
                <a:cs typeface="+mj-cs"/>
              </a:rPr>
              <a:t>埋入手術後パノラマエックス線写真</a:t>
            </a:r>
          </a:p>
        </p:txBody>
      </p:sp>
      <p:sp>
        <p:nvSpPr>
          <p:cNvPr id="5" name="正方形/長方形 4"/>
          <p:cNvSpPr/>
          <p:nvPr/>
        </p:nvSpPr>
        <p:spPr>
          <a:xfrm>
            <a:off x="6506033" y="6176665"/>
            <a:ext cx="2637967" cy="830997"/>
          </a:xfrm>
          <a:prstGeom prst="rect">
            <a:avLst/>
          </a:prstGeom>
        </p:spPr>
        <p:txBody>
          <a:bodyPr wrap="square">
            <a:spAutoFit/>
          </a:bodyPr>
          <a:lstStyle/>
          <a:p>
            <a:pPr algn="ctr"/>
            <a:r>
              <a:rPr lang="ja-JP" altLang="en-US" sz="2400" dirty="0"/>
              <a:t>撮影年月</a:t>
            </a:r>
            <a:endParaRPr lang="en-US" altLang="ja-JP" sz="2400" dirty="0"/>
          </a:p>
          <a:p>
            <a:pPr algn="ctr"/>
            <a:endParaRPr lang="ja-JP" altLang="en-US" sz="2400" dirty="0"/>
          </a:p>
        </p:txBody>
      </p:sp>
      <p:sp>
        <p:nvSpPr>
          <p:cNvPr id="8" name="正方形/長方形 7"/>
          <p:cNvSpPr/>
          <p:nvPr/>
        </p:nvSpPr>
        <p:spPr>
          <a:xfrm>
            <a:off x="107504" y="1417638"/>
            <a:ext cx="8928992" cy="47590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F7F158EC-F873-C24A-AEA1-10122B56BB4E}"/>
              </a:ext>
            </a:extLst>
          </p:cNvPr>
          <p:cNvSpPr txBox="1"/>
          <p:nvPr/>
        </p:nvSpPr>
        <p:spPr>
          <a:xfrm>
            <a:off x="1294134" y="2646886"/>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dissolve/>
      </p:transition>
    </mc:Choice>
    <mc:Fallback xmlns:mv="urn:schemas-microsoft-com:mac:vml" xmlns="">
      <mp:transition xmlns:mp="http://schemas.microsoft.com/office/mac/powerpoint/2008/main" spd="med"/>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457199" y="353833"/>
            <a:ext cx="8229600" cy="58622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dirty="0">
                <a:ln>
                  <a:noFill/>
                </a:ln>
                <a:solidFill>
                  <a:schemeClr val="tx1"/>
                </a:solidFill>
                <a:effectLst/>
                <a:uLnTx/>
                <a:uFillTx/>
                <a:latin typeface="+mj-lt"/>
                <a:ea typeface="+mj-ea"/>
                <a:cs typeface="+mj-cs"/>
              </a:rPr>
              <a:t>埋入手術後ＣＴ所見</a:t>
            </a:r>
          </a:p>
        </p:txBody>
      </p:sp>
      <p:sp>
        <p:nvSpPr>
          <p:cNvPr id="8" name="コンテンツ プレースホルダ 2"/>
          <p:cNvSpPr txBox="1">
            <a:spLocks/>
          </p:cNvSpPr>
          <p:nvPr/>
        </p:nvSpPr>
        <p:spPr>
          <a:xfrm>
            <a:off x="570255" y="1042508"/>
            <a:ext cx="8268945" cy="556778"/>
          </a:xfrm>
          <a:prstGeom prst="rect">
            <a:avLst/>
          </a:prstGeom>
        </p:spPr>
        <p:txBody>
          <a:bodyPr vert="horz" lIns="91440" tIns="45720" rIns="91440" bIns="45720" rtlCol="0">
            <a:normAutofit/>
          </a:bodyPr>
          <a:lstStyle/>
          <a:p>
            <a:pPr marR="0" lvl="0" algn="l" defTabSz="457200" rtl="0" eaLnBrk="1" fontAlgn="auto" latinLnBrk="0" hangingPunct="1">
              <a:lnSpc>
                <a:spcPct val="100000"/>
              </a:lnSpc>
              <a:spcBef>
                <a:spcPct val="20000"/>
              </a:spcBef>
              <a:spcAft>
                <a:spcPts val="0"/>
              </a:spcAft>
              <a:buClrTx/>
              <a:buSzTx/>
              <a:tabLst/>
              <a:defRPr/>
            </a:pPr>
            <a:endParaRPr kumimoji="1" lang="en-US" altLang="ja-JP"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正方形/長方形 8"/>
          <p:cNvSpPr/>
          <p:nvPr/>
        </p:nvSpPr>
        <p:spPr>
          <a:xfrm>
            <a:off x="6506033" y="6176665"/>
            <a:ext cx="2637967" cy="830997"/>
          </a:xfrm>
          <a:prstGeom prst="rect">
            <a:avLst/>
          </a:prstGeom>
        </p:spPr>
        <p:txBody>
          <a:bodyPr wrap="square">
            <a:spAutoFit/>
          </a:bodyPr>
          <a:lstStyle/>
          <a:p>
            <a:pPr algn="ctr"/>
            <a:r>
              <a:rPr lang="ja-JP" altLang="en-US" sz="2400" dirty="0"/>
              <a:t>撮影年月</a:t>
            </a:r>
            <a:endParaRPr lang="en-US" altLang="ja-JP" sz="2400" dirty="0"/>
          </a:p>
          <a:p>
            <a:pPr algn="ctr"/>
            <a:endParaRPr lang="ja-JP" altLang="en-US" sz="2400" dirty="0"/>
          </a:p>
        </p:txBody>
      </p:sp>
      <p:sp>
        <p:nvSpPr>
          <p:cNvPr id="12" name="正方形/長方形 11"/>
          <p:cNvSpPr/>
          <p:nvPr/>
        </p:nvSpPr>
        <p:spPr>
          <a:xfrm>
            <a:off x="107504" y="1417638"/>
            <a:ext cx="4248472" cy="47590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620266" y="1417638"/>
            <a:ext cx="4248472" cy="47590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0F6C9705-5385-5744-ADA8-2478221E3CBE}"/>
              </a:ext>
            </a:extLst>
          </p:cNvPr>
          <p:cNvSpPr txBox="1"/>
          <p:nvPr/>
        </p:nvSpPr>
        <p:spPr>
          <a:xfrm>
            <a:off x="1294134" y="2646886"/>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353031"/>
            <a:ext cx="8229600" cy="58622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dirty="0">
                <a:ln>
                  <a:noFill/>
                </a:ln>
                <a:solidFill>
                  <a:schemeClr val="tx1"/>
                </a:solidFill>
                <a:effectLst/>
                <a:uLnTx/>
                <a:uFillTx/>
                <a:latin typeface="+mj-lt"/>
                <a:ea typeface="+mj-ea"/>
                <a:cs typeface="+mj-cs"/>
              </a:rPr>
              <a:t>２次手術時所見</a:t>
            </a:r>
          </a:p>
        </p:txBody>
      </p:sp>
      <p:sp>
        <p:nvSpPr>
          <p:cNvPr id="7" name="正方形/長方形 6"/>
          <p:cNvSpPr/>
          <p:nvPr/>
        </p:nvSpPr>
        <p:spPr>
          <a:xfrm>
            <a:off x="6506033" y="6176665"/>
            <a:ext cx="2637967" cy="830997"/>
          </a:xfrm>
          <a:prstGeom prst="rect">
            <a:avLst/>
          </a:prstGeom>
        </p:spPr>
        <p:txBody>
          <a:bodyPr wrap="square">
            <a:spAutoFit/>
          </a:bodyPr>
          <a:lstStyle/>
          <a:p>
            <a:pPr algn="ctr"/>
            <a:r>
              <a:rPr lang="ja-JP" altLang="en-US" sz="2400" dirty="0"/>
              <a:t>撮影年月</a:t>
            </a:r>
            <a:endParaRPr lang="en-US" altLang="ja-JP" sz="2400" dirty="0"/>
          </a:p>
          <a:p>
            <a:pPr algn="ctr"/>
            <a:endParaRPr lang="ja-JP" altLang="en-US" sz="2400" dirty="0"/>
          </a:p>
        </p:txBody>
      </p:sp>
      <p:sp>
        <p:nvSpPr>
          <p:cNvPr id="10" name="正方形/長方形 9"/>
          <p:cNvSpPr/>
          <p:nvPr/>
        </p:nvSpPr>
        <p:spPr>
          <a:xfrm>
            <a:off x="107504" y="1417638"/>
            <a:ext cx="4248472" cy="47590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788024" y="1417638"/>
            <a:ext cx="4248472" cy="47590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A9857D9-6E92-CD48-A9CB-C33536C0273C}"/>
              </a:ext>
            </a:extLst>
          </p:cNvPr>
          <p:cNvSpPr txBox="1"/>
          <p:nvPr/>
        </p:nvSpPr>
        <p:spPr>
          <a:xfrm>
            <a:off x="1294134" y="2646886"/>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325864"/>
            <a:ext cx="8229600" cy="58622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dirty="0">
                <a:ln>
                  <a:noFill/>
                </a:ln>
                <a:solidFill>
                  <a:schemeClr val="tx1"/>
                </a:solidFill>
                <a:effectLst/>
                <a:uLnTx/>
                <a:uFillTx/>
                <a:latin typeface="+mj-lt"/>
                <a:ea typeface="+mj-ea"/>
                <a:cs typeface="+mj-cs"/>
              </a:rPr>
              <a:t>プロビジョナル装着時所見</a:t>
            </a:r>
          </a:p>
        </p:txBody>
      </p:sp>
      <p:sp>
        <p:nvSpPr>
          <p:cNvPr id="6" name="正方形/長方形 5"/>
          <p:cNvSpPr/>
          <p:nvPr/>
        </p:nvSpPr>
        <p:spPr>
          <a:xfrm>
            <a:off x="6506033" y="6176665"/>
            <a:ext cx="2637967" cy="830997"/>
          </a:xfrm>
          <a:prstGeom prst="rect">
            <a:avLst/>
          </a:prstGeom>
        </p:spPr>
        <p:txBody>
          <a:bodyPr wrap="square">
            <a:spAutoFit/>
          </a:bodyPr>
          <a:lstStyle/>
          <a:p>
            <a:pPr algn="ctr"/>
            <a:r>
              <a:rPr lang="ja-JP" altLang="en-US" sz="2400" dirty="0"/>
              <a:t>撮影年月</a:t>
            </a:r>
            <a:endParaRPr lang="en-US" altLang="ja-JP" sz="2400" dirty="0"/>
          </a:p>
          <a:p>
            <a:pPr algn="ctr"/>
            <a:endParaRPr lang="ja-JP" altLang="en-US" sz="2400" dirty="0"/>
          </a:p>
        </p:txBody>
      </p:sp>
      <p:sp>
        <p:nvSpPr>
          <p:cNvPr id="9" name="正方形/長方形 8"/>
          <p:cNvSpPr/>
          <p:nvPr/>
        </p:nvSpPr>
        <p:spPr>
          <a:xfrm>
            <a:off x="4644008" y="3877215"/>
            <a:ext cx="4248472" cy="231561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79512" y="1417638"/>
            <a:ext cx="4248472" cy="475902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673939" y="1433805"/>
            <a:ext cx="4248472" cy="231561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B96793E1-2E21-504E-92B4-C40C7DFFEAD3}"/>
              </a:ext>
            </a:extLst>
          </p:cNvPr>
          <p:cNvSpPr txBox="1"/>
          <p:nvPr/>
        </p:nvSpPr>
        <p:spPr>
          <a:xfrm>
            <a:off x="1294134" y="2646886"/>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229600" cy="58622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dirty="0">
                <a:ln>
                  <a:noFill/>
                </a:ln>
                <a:solidFill>
                  <a:schemeClr val="tx1"/>
                </a:solidFill>
                <a:effectLst/>
                <a:uLnTx/>
                <a:uFillTx/>
                <a:latin typeface="+mj-lt"/>
                <a:ea typeface="+mj-ea"/>
                <a:cs typeface="+mj-cs"/>
              </a:rPr>
              <a:t>上部構造</a:t>
            </a:r>
            <a:r>
              <a:rPr kumimoji="1" lang="ja-JP" altLang="en-US" sz="2800" b="0" i="0" u="none" strike="noStrike" kern="1200" cap="none" spc="0" normalizeH="0" baseline="0" noProof="0">
                <a:ln>
                  <a:noFill/>
                </a:ln>
                <a:solidFill>
                  <a:schemeClr val="tx1"/>
                </a:solidFill>
                <a:effectLst/>
                <a:uLnTx/>
                <a:uFillTx/>
                <a:latin typeface="+mj-lt"/>
                <a:ea typeface="+mj-ea"/>
                <a:cs typeface="+mj-cs"/>
              </a:rPr>
              <a:t>装着直後口腔内所見</a:t>
            </a:r>
            <a:endParaRPr kumimoji="1" lang="ja-JP" alt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正方形/長方形 7"/>
          <p:cNvSpPr/>
          <p:nvPr/>
        </p:nvSpPr>
        <p:spPr>
          <a:xfrm>
            <a:off x="6506033" y="6176665"/>
            <a:ext cx="2637967" cy="461665"/>
          </a:xfrm>
          <a:prstGeom prst="rect">
            <a:avLst/>
          </a:prstGeom>
        </p:spPr>
        <p:txBody>
          <a:bodyPr wrap="square">
            <a:spAutoFit/>
          </a:bodyPr>
          <a:lstStyle/>
          <a:p>
            <a:pPr algn="ctr"/>
            <a:r>
              <a:rPr lang="en-US" altLang="ja-JP" sz="2400" dirty="0">
                <a:solidFill>
                  <a:schemeClr val="bg1"/>
                </a:solidFill>
              </a:rPr>
              <a:t>2012.1</a:t>
            </a:r>
          </a:p>
          <a:p>
            <a:pPr algn="ctr"/>
            <a:endParaRPr lang="ja-JP" altLang="en-US" sz="2400" dirty="0">
              <a:solidFill>
                <a:schemeClr val="bg1"/>
              </a:solidFill>
            </a:endParaRPr>
          </a:p>
        </p:txBody>
      </p:sp>
      <p:sp>
        <p:nvSpPr>
          <p:cNvPr id="9" name="正方形/長方形 8"/>
          <p:cNvSpPr/>
          <p:nvPr/>
        </p:nvSpPr>
        <p:spPr>
          <a:xfrm>
            <a:off x="107504" y="2852936"/>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047504" y="2849698"/>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077504" y="868131"/>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077504" y="4833376"/>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324600" y="5715000"/>
            <a:ext cx="2637967" cy="461665"/>
          </a:xfrm>
          <a:prstGeom prst="rect">
            <a:avLst/>
          </a:prstGeom>
        </p:spPr>
        <p:txBody>
          <a:bodyPr wrap="square">
            <a:spAutoFit/>
          </a:bodyPr>
          <a:lstStyle/>
          <a:p>
            <a:pPr algn="ctr"/>
            <a:r>
              <a:rPr lang="ja-JP" altLang="en-US" sz="2400" dirty="0"/>
              <a:t>撮影年月</a:t>
            </a:r>
          </a:p>
        </p:txBody>
      </p:sp>
      <p:sp>
        <p:nvSpPr>
          <p:cNvPr id="16" name="テキスト ボックス 15">
            <a:extLst>
              <a:ext uri="{FF2B5EF4-FFF2-40B4-BE49-F238E27FC236}">
                <a16:creationId xmlns:a16="http://schemas.microsoft.com/office/drawing/2014/main" id="{1EB61CF6-0AF7-1D41-B6D0-17E759425E2D}"/>
              </a:ext>
            </a:extLst>
          </p:cNvPr>
          <p:cNvSpPr txBox="1"/>
          <p:nvPr/>
        </p:nvSpPr>
        <p:spPr>
          <a:xfrm>
            <a:off x="462295" y="3147200"/>
            <a:ext cx="8224505" cy="1384995"/>
          </a:xfrm>
          <a:prstGeom prst="rect">
            <a:avLst/>
          </a:prstGeom>
          <a:solidFill>
            <a:schemeClr val="bg1"/>
          </a:solidFill>
          <a:ln>
            <a:solidFill>
              <a:srgbClr val="FF0000"/>
            </a:solidFill>
          </a:ln>
        </p:spPr>
        <p:txBody>
          <a:bodyPr wrap="square" rtlCol="0">
            <a:spAutoFit/>
          </a:bodyPr>
          <a:lstStyle/>
          <a:p>
            <a:r>
              <a:rPr lang="ja-JP" altLang="ja-JP" sz="2400">
                <a:solidFill>
                  <a:srgbClr val="FF0000"/>
                </a:solidFill>
              </a:rPr>
              <a:t>５枚組：正面・左右側方・上下咬合面観、または</a:t>
            </a:r>
            <a:r>
              <a:rPr lang="en-US" altLang="ja-JP" sz="2400" dirty="0">
                <a:solidFill>
                  <a:srgbClr val="FF0000"/>
                </a:solidFill>
              </a:rPr>
              <a:t>12</a:t>
            </a:r>
            <a:r>
              <a:rPr lang="ja-JP" altLang="ja-JP" sz="2400">
                <a:solidFill>
                  <a:srgbClr val="FF0000"/>
                </a:solidFill>
              </a:rPr>
              <a:t>枚法、</a:t>
            </a:r>
            <a:r>
              <a:rPr lang="en-US" altLang="ja-JP" sz="2400" dirty="0">
                <a:solidFill>
                  <a:srgbClr val="FF0000"/>
                </a:solidFill>
              </a:rPr>
              <a:t>14</a:t>
            </a:r>
            <a:r>
              <a:rPr lang="ja-JP" altLang="ja-JP" sz="2400">
                <a:solidFill>
                  <a:srgbClr val="FF0000"/>
                </a:solidFill>
              </a:rPr>
              <a:t>枚法</a:t>
            </a:r>
            <a:r>
              <a:rPr lang="ja-JP" altLang="en-US" sz="2400">
                <a:solidFill>
                  <a:srgbClr val="FF0000"/>
                </a:solidFill>
              </a:rPr>
              <a:t>を提示してください</a:t>
            </a:r>
            <a:endParaRPr lang="en-US" altLang="ja-JP" sz="2400" dirty="0">
              <a:solidFill>
                <a:srgbClr val="FF0000"/>
              </a:solidFill>
            </a:endParaRPr>
          </a:p>
          <a:p>
            <a:r>
              <a:rPr lang="en-US" altLang="ja-JP" dirty="0">
                <a:solidFill>
                  <a:srgbClr val="FF0000"/>
                </a:solidFill>
              </a:rPr>
              <a:t>※</a:t>
            </a:r>
            <a:r>
              <a:rPr lang="ja-JP" altLang="ja-JP">
                <a:solidFill>
                  <a:srgbClr val="FF0000"/>
                </a:solidFill>
              </a:rPr>
              <a:t>口腔内写真は、</a:t>
            </a:r>
            <a:r>
              <a:rPr lang="en-US" altLang="ja-JP" dirty="0">
                <a:solidFill>
                  <a:srgbClr val="FF0000"/>
                </a:solidFill>
              </a:rPr>
              <a:t>12</a:t>
            </a:r>
            <a:r>
              <a:rPr lang="ja-JP" altLang="ja-JP">
                <a:solidFill>
                  <a:srgbClr val="FF0000"/>
                </a:solidFill>
              </a:rPr>
              <a:t>枚法、</a:t>
            </a:r>
            <a:r>
              <a:rPr lang="en-US" altLang="ja-JP" dirty="0">
                <a:solidFill>
                  <a:srgbClr val="FF0000"/>
                </a:solidFill>
              </a:rPr>
              <a:t>14</a:t>
            </a:r>
            <a:r>
              <a:rPr lang="ja-JP" altLang="ja-JP">
                <a:solidFill>
                  <a:srgbClr val="FF0000"/>
                </a:solidFill>
              </a:rPr>
              <a:t>枚法で撮影されたものも認めます。その場合は、</a:t>
            </a:r>
            <a:r>
              <a:rPr lang="en-US" altLang="ja-JP" dirty="0">
                <a:solidFill>
                  <a:srgbClr val="FF0000"/>
                </a:solidFill>
              </a:rPr>
              <a:t>12</a:t>
            </a:r>
            <a:r>
              <a:rPr lang="ja-JP" altLang="ja-JP">
                <a:solidFill>
                  <a:srgbClr val="FF0000"/>
                </a:solidFill>
              </a:rPr>
              <a:t>枚あるいは</a:t>
            </a:r>
            <a:r>
              <a:rPr lang="en-US" altLang="ja-JP" dirty="0">
                <a:solidFill>
                  <a:srgbClr val="FF0000"/>
                </a:solidFill>
              </a:rPr>
              <a:t>14</a:t>
            </a:r>
            <a:r>
              <a:rPr lang="ja-JP" altLang="ja-JP">
                <a:solidFill>
                  <a:srgbClr val="FF0000"/>
                </a:solidFill>
              </a:rPr>
              <a:t>枚から</a:t>
            </a:r>
            <a:r>
              <a:rPr lang="en-US" altLang="ja-JP" dirty="0">
                <a:solidFill>
                  <a:srgbClr val="FF0000"/>
                </a:solidFill>
              </a:rPr>
              <a:t>5</a:t>
            </a:r>
            <a:r>
              <a:rPr lang="ja-JP" altLang="ja-JP">
                <a:solidFill>
                  <a:srgbClr val="FF0000"/>
                </a:solidFill>
              </a:rPr>
              <a:t>枚を選んで提示するのではなく、全ての写真を提示してください</a:t>
            </a:r>
            <a:endParaRPr kumimoji="1" lang="ja-JP" altLang="en-US" dirty="0">
              <a:solidFill>
                <a:srgbClr val="FF0000"/>
              </a:solidFill>
            </a:endParaRPr>
          </a:p>
        </p:txBody>
      </p:sp>
      <p:sp>
        <p:nvSpPr>
          <p:cNvPr id="17" name="テキスト ボックス 16">
            <a:extLst>
              <a:ext uri="{FF2B5EF4-FFF2-40B4-BE49-F238E27FC236}">
                <a16:creationId xmlns:a16="http://schemas.microsoft.com/office/drawing/2014/main" id="{F615A30A-D230-B946-BAAB-5AC623FBA13C}"/>
              </a:ext>
            </a:extLst>
          </p:cNvPr>
          <p:cNvSpPr txBox="1"/>
          <p:nvPr/>
        </p:nvSpPr>
        <p:spPr>
          <a:xfrm>
            <a:off x="2550575" y="1716821"/>
            <a:ext cx="4023858" cy="461665"/>
          </a:xfrm>
          <a:prstGeom prst="rect">
            <a:avLst/>
          </a:prstGeom>
          <a:solidFill>
            <a:schemeClr val="bg1"/>
          </a:solidFill>
          <a:ln>
            <a:solidFill>
              <a:srgbClr val="3366FF"/>
            </a:solidFill>
          </a:ln>
        </p:spPr>
        <p:txBody>
          <a:bodyPr wrap="none" rtlCol="0">
            <a:spAutoFit/>
          </a:bodyPr>
          <a:lstStyle/>
          <a:p>
            <a:r>
              <a:rPr lang="ja-JP" altLang="en-US" sz="2400" dirty="0">
                <a:solidFill>
                  <a:srgbClr val="FF0000"/>
                </a:solidFill>
              </a:rPr>
              <a:t>このページは必須の資料です</a:t>
            </a:r>
            <a:endParaRPr kumimoji="1" lang="ja-JP" altLang="en-US" sz="24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5"/>
          <p:cNvSpPr txBox="1">
            <a:spLocks noChangeArrowheads="1"/>
          </p:cNvSpPr>
          <p:nvPr/>
        </p:nvSpPr>
        <p:spPr bwMode="auto">
          <a:xfrm>
            <a:off x="326747" y="126193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1" name="テキスト ボックス 10"/>
          <p:cNvSpPr txBox="1"/>
          <p:nvPr/>
        </p:nvSpPr>
        <p:spPr>
          <a:xfrm>
            <a:off x="295939" y="120897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2" name="Text Box 25"/>
          <p:cNvSpPr txBox="1">
            <a:spLocks noChangeArrowheads="1"/>
          </p:cNvSpPr>
          <p:nvPr/>
        </p:nvSpPr>
        <p:spPr bwMode="auto">
          <a:xfrm>
            <a:off x="467423" y="127717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3" name="テキスト ボックス 12"/>
          <p:cNvSpPr txBox="1"/>
          <p:nvPr/>
        </p:nvSpPr>
        <p:spPr>
          <a:xfrm>
            <a:off x="436616" y="122421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4" name="Text Box 25"/>
          <p:cNvSpPr txBox="1">
            <a:spLocks noChangeArrowheads="1"/>
          </p:cNvSpPr>
          <p:nvPr/>
        </p:nvSpPr>
        <p:spPr bwMode="auto">
          <a:xfrm>
            <a:off x="608100" y="129241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5" name="テキスト ボックス 14"/>
          <p:cNvSpPr txBox="1"/>
          <p:nvPr/>
        </p:nvSpPr>
        <p:spPr>
          <a:xfrm>
            <a:off x="577293" y="123945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6" name="Text Box 25"/>
          <p:cNvSpPr txBox="1">
            <a:spLocks noChangeArrowheads="1"/>
          </p:cNvSpPr>
          <p:nvPr/>
        </p:nvSpPr>
        <p:spPr bwMode="auto">
          <a:xfrm>
            <a:off x="748777" y="130765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7" name="テキスト ボックス 16"/>
          <p:cNvSpPr txBox="1"/>
          <p:nvPr/>
        </p:nvSpPr>
        <p:spPr>
          <a:xfrm>
            <a:off x="717970" y="125469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2" name="テキスト ボックス 1"/>
          <p:cNvSpPr txBox="1"/>
          <p:nvPr/>
        </p:nvSpPr>
        <p:spPr>
          <a:xfrm>
            <a:off x="2312598" y="3183295"/>
            <a:ext cx="184666" cy="369332"/>
          </a:xfrm>
          <a:prstGeom prst="rect">
            <a:avLst/>
          </a:prstGeom>
          <a:noFill/>
        </p:spPr>
        <p:txBody>
          <a:bodyPr wrap="none" rtlCol="0">
            <a:spAutoFit/>
          </a:bodyPr>
          <a:lstStyle/>
          <a:p>
            <a:endParaRPr kumimoji="1" lang="ja-JP" altLang="en-US" dirty="0"/>
          </a:p>
        </p:txBody>
      </p:sp>
      <p:sp>
        <p:nvSpPr>
          <p:cNvPr id="3" name="テキスト ボックス 2"/>
          <p:cNvSpPr txBox="1"/>
          <p:nvPr/>
        </p:nvSpPr>
        <p:spPr>
          <a:xfrm>
            <a:off x="467423" y="382691"/>
            <a:ext cx="2036886" cy="461665"/>
          </a:xfrm>
          <a:prstGeom prst="rect">
            <a:avLst/>
          </a:prstGeom>
          <a:noFill/>
        </p:spPr>
        <p:txBody>
          <a:bodyPr wrap="none" rtlCol="0">
            <a:spAutoFit/>
          </a:bodyPr>
          <a:lstStyle/>
          <a:p>
            <a:r>
              <a:rPr lang="en-US" altLang="ja-JP" sz="2400" u="sng" dirty="0"/>
              <a:t>Ⅳ.</a:t>
            </a:r>
            <a:r>
              <a:rPr lang="ja-JP" altLang="en-US" sz="2400" u="sng" dirty="0"/>
              <a:t>経過と考察</a:t>
            </a:r>
          </a:p>
          <a:p>
            <a:endParaRPr kumimoji="1" lang="ja-JP" altLang="en-US" dirty="0"/>
          </a:p>
        </p:txBody>
      </p:sp>
      <p:sp>
        <p:nvSpPr>
          <p:cNvPr id="19" name="正方形/長方形 18"/>
          <p:cNvSpPr/>
          <p:nvPr/>
        </p:nvSpPr>
        <p:spPr>
          <a:xfrm>
            <a:off x="326746" y="28141703"/>
            <a:ext cx="14429607" cy="1569660"/>
          </a:xfrm>
          <a:prstGeom prst="rect">
            <a:avLst/>
          </a:prstGeom>
        </p:spPr>
        <p:txBody>
          <a:bodyPr wrap="square">
            <a:spAutoFit/>
          </a:bodyPr>
          <a:lstStyle/>
          <a:p>
            <a:r>
              <a:rPr lang="ja-JP" altLang="en-US" sz="2400" dirty="0"/>
              <a:t>　</a:t>
            </a:r>
            <a:r>
              <a:rPr lang="ja-JP" altLang="ja-JP" sz="2400" dirty="0"/>
              <a:t>上部構造装着後，</a:t>
            </a:r>
            <a:r>
              <a:rPr lang="ja-JP" altLang="en-US" sz="2400" dirty="0">
                <a:latin typeface="ＭＳ Ｐゴシック" panose="020B0600070205080204" pitchFamily="50" charset="-128"/>
                <a:ea typeface="ＭＳ Ｐゴシック" panose="020B0600070205080204" pitchFamily="50" charset="-128"/>
              </a:rPr>
              <a:t>６</a:t>
            </a:r>
            <a:r>
              <a:rPr lang="ja-JP" altLang="ja-JP" sz="2400" dirty="0"/>
              <a:t>カ月ごとにメインテナンスを行っている．最終上部構造装着後</a:t>
            </a:r>
            <a:r>
              <a:rPr lang="ja-JP" altLang="en-US" sz="2400" dirty="0">
                <a:latin typeface="ＭＳ Ｐゴシック" panose="020B0600070205080204" pitchFamily="50" charset="-128"/>
                <a:ea typeface="ＭＳ Ｐゴシック" panose="020B0600070205080204" pitchFamily="50" charset="-128"/>
              </a:rPr>
              <a:t>３</a:t>
            </a:r>
            <a:r>
              <a:rPr lang="ja-JP" altLang="ja-JP" sz="2400" dirty="0">
                <a:latin typeface="ＭＳ Ｐゴシック" panose="020B0600070205080204" pitchFamily="50" charset="-128"/>
                <a:ea typeface="ＭＳ Ｐゴシック" panose="020B0600070205080204" pitchFamily="50" charset="-128"/>
              </a:rPr>
              <a:t>年</a:t>
            </a:r>
            <a:r>
              <a:rPr lang="ja-JP" altLang="en-US" sz="2400" dirty="0">
                <a:latin typeface="ＭＳ Ｐゴシック" panose="020B0600070205080204" pitchFamily="50" charset="-128"/>
                <a:ea typeface="ＭＳ Ｐゴシック" panose="020B0600070205080204" pitchFamily="50" charset="-128"/>
              </a:rPr>
              <a:t>３カ月</a:t>
            </a:r>
            <a:r>
              <a:rPr lang="ja-JP" altLang="ja-JP" sz="2400" dirty="0"/>
              <a:t>経過時の所見では，口腔衛生状態は良好で，インプラント周囲にも炎症は認められない．また，エックス線所見に異常は認められず，機能的にも患者の十分な満足が得られている．今後もメインテナンスを継続し</a:t>
            </a:r>
            <a:r>
              <a:rPr lang="en-US" altLang="ja-JP" sz="2400" dirty="0"/>
              <a:t>,</a:t>
            </a:r>
            <a:r>
              <a:rPr lang="ja-JP" altLang="ja-JP" sz="2400" dirty="0"/>
              <a:t>定期的な診査を行っていく必要があると考える</a:t>
            </a:r>
            <a:r>
              <a:rPr lang="en-US" altLang="ja-JP" sz="2400" dirty="0"/>
              <a:t>.</a:t>
            </a:r>
            <a:endParaRPr lang="ja-JP" altLang="en-US" sz="2400" dirty="0"/>
          </a:p>
        </p:txBody>
      </p:sp>
      <p:sp>
        <p:nvSpPr>
          <p:cNvPr id="20" name="テキスト ボックス 19"/>
          <p:cNvSpPr txBox="1"/>
          <p:nvPr/>
        </p:nvSpPr>
        <p:spPr>
          <a:xfrm>
            <a:off x="295939" y="27712563"/>
            <a:ext cx="2036886" cy="461665"/>
          </a:xfrm>
          <a:prstGeom prst="rect">
            <a:avLst/>
          </a:prstGeom>
          <a:noFill/>
        </p:spPr>
        <p:txBody>
          <a:bodyPr wrap="none">
            <a:spAutoFit/>
          </a:bodyPr>
          <a:lstStyle/>
          <a:p>
            <a:r>
              <a:rPr lang="en-US" altLang="ja-JP" sz="2400" u="sng" dirty="0"/>
              <a:t>Ⅳ.</a:t>
            </a:r>
            <a:r>
              <a:rPr lang="ja-JP" altLang="en-US" sz="2400" u="sng" dirty="0"/>
              <a:t>経過と考察</a:t>
            </a:r>
          </a:p>
        </p:txBody>
      </p:sp>
      <p:sp>
        <p:nvSpPr>
          <p:cNvPr id="23" name="正方形/長方形 22"/>
          <p:cNvSpPr/>
          <p:nvPr/>
        </p:nvSpPr>
        <p:spPr>
          <a:xfrm>
            <a:off x="19084" y="13280"/>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5</a:t>
            </a:r>
            <a:r>
              <a:rPr lang="ja-JP" altLang="en-US" sz="1400" b="1" dirty="0">
                <a:latin typeface="+mn-ea"/>
              </a:rPr>
              <a:t>号様式）</a:t>
            </a:r>
          </a:p>
        </p:txBody>
      </p:sp>
      <p:sp>
        <p:nvSpPr>
          <p:cNvPr id="24" name="コンテンツ プレースホルダ 2"/>
          <p:cNvSpPr txBox="1">
            <a:spLocks/>
          </p:cNvSpPr>
          <p:nvPr/>
        </p:nvSpPr>
        <p:spPr>
          <a:xfrm>
            <a:off x="326747" y="1150968"/>
            <a:ext cx="8707384" cy="4556064"/>
          </a:xfrm>
          <a:prstGeom prst="rect">
            <a:avLst/>
          </a:prstGeom>
        </p:spPr>
        <p:txBody>
          <a:bodyPr vert="horz" wrap="square" lIns="91440" tIns="45720" rIns="91440" bIns="45720" rtlCol="0">
            <a:normAutofit/>
          </a:bodyPr>
          <a:lstStyle/>
          <a:p>
            <a:pPr marL="282575" marR="0" lvl="0" indent="-282575" algn="l" defTabSz="914400" rtl="0" eaLnBrk="1" fontAlgn="auto" latinLnBrk="0" hangingPunct="1">
              <a:lnSpc>
                <a:spcPct val="100000"/>
              </a:lnSpc>
              <a:spcBef>
                <a:spcPts val="2000"/>
              </a:spcBef>
              <a:spcAft>
                <a:spcPts val="0"/>
              </a:spcAft>
              <a:buClrTx/>
              <a:buSzTx/>
              <a:buFont typeface="Wingdings 2" pitchFamily="18" charset="2"/>
              <a:buNone/>
              <a:tabLst/>
              <a:defRPr/>
            </a:pPr>
            <a:endParaRPr kumimoji="1" lang="en-US" altLang="ja-JP" sz="2200" b="0" i="0" u="none" strike="noStrike" kern="1200" cap="none" spc="0" normalizeH="0" baseline="0" noProof="0" dirty="0">
              <a:ln>
                <a:noFill/>
              </a:ln>
              <a:effectLst/>
              <a:uLnTx/>
              <a:uFillTx/>
              <a:latin typeface="+mj-ea"/>
              <a:ea typeface="+mj-ea"/>
              <a:cs typeface="+mn-cs"/>
            </a:endParaRPr>
          </a:p>
        </p:txBody>
      </p:sp>
      <p:sp>
        <p:nvSpPr>
          <p:cNvPr id="18" name="テキスト ボックス 17"/>
          <p:cNvSpPr txBox="1"/>
          <p:nvPr/>
        </p:nvSpPr>
        <p:spPr>
          <a:xfrm>
            <a:off x="2560071" y="2988295"/>
            <a:ext cx="4023858" cy="461665"/>
          </a:xfrm>
          <a:prstGeom prst="rect">
            <a:avLst/>
          </a:prstGeom>
          <a:noFill/>
          <a:ln>
            <a:solidFill>
              <a:srgbClr val="3366FF"/>
            </a:solidFill>
          </a:ln>
        </p:spPr>
        <p:txBody>
          <a:bodyPr wrap="none" rtlCol="0">
            <a:spAutoFit/>
          </a:bodyPr>
          <a:lstStyle/>
          <a:p>
            <a:r>
              <a:rPr lang="ja-JP" altLang="en-US" sz="2400" dirty="0">
                <a:solidFill>
                  <a:srgbClr val="FF0000"/>
                </a:solidFill>
              </a:rPr>
              <a:t>このページは必須の資料です</a:t>
            </a:r>
            <a:endParaRPr kumimoji="1" lang="ja-JP" altLang="en-US" sz="2400" dirty="0">
              <a:solidFill>
                <a:srgbClr val="FF0000"/>
              </a:solidFill>
            </a:endParaRPr>
          </a:p>
        </p:txBody>
      </p:sp>
    </p:spTree>
    <p:extLst>
      <p:ext uri="{BB962C8B-B14F-4D97-AF65-F5344CB8AC3E}">
        <p14:creationId xmlns:p14="http://schemas.microsoft.com/office/powerpoint/2010/main" val="1477511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95939" y="412726"/>
            <a:ext cx="1500331" cy="523220"/>
          </a:xfrm>
          <a:prstGeom prst="rect">
            <a:avLst/>
          </a:prstGeom>
          <a:noFill/>
        </p:spPr>
        <p:txBody>
          <a:bodyPr wrap="none">
            <a:spAutoFit/>
          </a:bodyPr>
          <a:lstStyle/>
          <a:p>
            <a:pPr>
              <a:defRPr/>
            </a:pPr>
            <a:r>
              <a:rPr lang="en-US" altLang="ja-JP" sz="2800" dirty="0">
                <a:latin typeface="+mj-ea"/>
                <a:ea typeface="+mj-ea"/>
              </a:rPr>
              <a:t>Ⅰ</a:t>
            </a:r>
            <a:r>
              <a:rPr lang="ja-JP" altLang="en-US" sz="2800" dirty="0">
                <a:latin typeface="+mj-ea"/>
                <a:ea typeface="+mj-ea"/>
              </a:rPr>
              <a:t>．緒言</a:t>
            </a:r>
          </a:p>
        </p:txBody>
      </p:sp>
      <p:sp>
        <p:nvSpPr>
          <p:cNvPr id="8" name="正方形/長方形 7"/>
          <p:cNvSpPr/>
          <p:nvPr/>
        </p:nvSpPr>
        <p:spPr>
          <a:xfrm>
            <a:off x="19084" y="13280"/>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2</a:t>
            </a:r>
            <a:r>
              <a:rPr lang="ja-JP" altLang="en-US" sz="1400" b="1" dirty="0">
                <a:latin typeface="+mn-ea"/>
              </a:rPr>
              <a:t>号様式）</a:t>
            </a:r>
          </a:p>
        </p:txBody>
      </p:sp>
      <p:sp>
        <p:nvSpPr>
          <p:cNvPr id="2" name="テキスト ボックス 1"/>
          <p:cNvSpPr txBox="1"/>
          <p:nvPr/>
        </p:nvSpPr>
        <p:spPr>
          <a:xfrm>
            <a:off x="3059832" y="3028310"/>
            <a:ext cx="3061956" cy="369332"/>
          </a:xfrm>
          <a:prstGeom prst="rect">
            <a:avLst/>
          </a:prstGeom>
          <a:noFill/>
          <a:ln>
            <a:solidFill>
              <a:srgbClr val="3366FF"/>
            </a:solidFill>
          </a:ln>
        </p:spPr>
        <p:txBody>
          <a:bodyPr wrap="none" rtlCol="0">
            <a:spAutoFit/>
          </a:bodyPr>
          <a:lstStyle/>
          <a:p>
            <a:r>
              <a:rPr lang="ja-JP" altLang="en-US" dirty="0">
                <a:solidFill>
                  <a:srgbClr val="FF0000"/>
                </a:solidFill>
              </a:rPr>
              <a:t>このページは必須の資料です</a:t>
            </a:r>
            <a:endParaRPr kumimoji="1" lang="ja-JP" altLang="en-US" dirty="0">
              <a:solidFill>
                <a:srgbClr val="FF0000"/>
              </a:solidFill>
            </a:endParaRPr>
          </a:p>
        </p:txBody>
      </p:sp>
    </p:spTree>
    <p:extLst>
      <p:ext uri="{BB962C8B-B14F-4D97-AF65-F5344CB8AC3E}">
        <p14:creationId xmlns:p14="http://schemas.microsoft.com/office/powerpoint/2010/main" val="1433255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81433" y="578350"/>
            <a:ext cx="2896071" cy="1569660"/>
          </a:xfrm>
          <a:prstGeom prst="rect">
            <a:avLst/>
          </a:prstGeom>
        </p:spPr>
        <p:txBody>
          <a:bodyPr wrap="square">
            <a:spAutoFit/>
          </a:bodyPr>
          <a:lstStyle/>
          <a:p>
            <a:pPr algn="ctr"/>
            <a:r>
              <a:rPr lang="ja-JP" altLang="en-US" sz="2400"/>
              <a:t>上部構造装着後</a:t>
            </a:r>
            <a:endParaRPr lang="en-US" altLang="ja-JP" sz="2400" dirty="0"/>
          </a:p>
          <a:p>
            <a:pPr algn="ctr"/>
            <a:r>
              <a:rPr lang="ja-JP" altLang="en-US" sz="2400"/>
              <a:t>２年以上経過</a:t>
            </a:r>
            <a:r>
              <a:rPr lang="ja-JP" altLang="en-US" sz="2400" dirty="0"/>
              <a:t>時</a:t>
            </a:r>
            <a:endParaRPr lang="en-US" altLang="ja-JP" sz="2400" dirty="0"/>
          </a:p>
          <a:p>
            <a:pPr algn="ctr"/>
            <a:r>
              <a:rPr lang="ja-JP" altLang="en-US" sz="2400" dirty="0"/>
              <a:t>口腔内所見</a:t>
            </a:r>
            <a:endParaRPr lang="en-US" altLang="ja-JP" sz="2400" dirty="0"/>
          </a:p>
          <a:p>
            <a:pPr algn="ctr"/>
            <a:endParaRPr lang="ja-JP" altLang="en-US" sz="2400" dirty="0"/>
          </a:p>
        </p:txBody>
      </p:sp>
      <p:sp>
        <p:nvSpPr>
          <p:cNvPr id="10" name="正方形/長方形 9"/>
          <p:cNvSpPr/>
          <p:nvPr/>
        </p:nvSpPr>
        <p:spPr>
          <a:xfrm>
            <a:off x="6324600" y="5715000"/>
            <a:ext cx="2637967" cy="461665"/>
          </a:xfrm>
          <a:prstGeom prst="rect">
            <a:avLst/>
          </a:prstGeom>
        </p:spPr>
        <p:txBody>
          <a:bodyPr wrap="square">
            <a:spAutoFit/>
          </a:bodyPr>
          <a:lstStyle/>
          <a:p>
            <a:pPr algn="ctr"/>
            <a:r>
              <a:rPr lang="ja-JP" altLang="en-US" sz="2400" dirty="0"/>
              <a:t>撮影年月</a:t>
            </a:r>
          </a:p>
        </p:txBody>
      </p:sp>
      <p:sp>
        <p:nvSpPr>
          <p:cNvPr id="11" name="正方形/長方形 10"/>
          <p:cNvSpPr/>
          <p:nvPr/>
        </p:nvSpPr>
        <p:spPr>
          <a:xfrm>
            <a:off x="107504" y="2457112"/>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047504" y="2456393"/>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077504" y="474826"/>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077504" y="4440071"/>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27B70D15-A8BE-6E4A-A29F-A4D7725CF71C}"/>
              </a:ext>
            </a:extLst>
          </p:cNvPr>
          <p:cNvSpPr txBox="1"/>
          <p:nvPr/>
        </p:nvSpPr>
        <p:spPr>
          <a:xfrm>
            <a:off x="462767" y="2810093"/>
            <a:ext cx="8224505" cy="1384995"/>
          </a:xfrm>
          <a:prstGeom prst="rect">
            <a:avLst/>
          </a:prstGeom>
          <a:solidFill>
            <a:schemeClr val="bg1"/>
          </a:solidFill>
          <a:ln>
            <a:solidFill>
              <a:srgbClr val="FF0000"/>
            </a:solidFill>
          </a:ln>
        </p:spPr>
        <p:txBody>
          <a:bodyPr wrap="square" rtlCol="0">
            <a:spAutoFit/>
          </a:bodyPr>
          <a:lstStyle/>
          <a:p>
            <a:r>
              <a:rPr lang="ja-JP" altLang="ja-JP" sz="2400">
                <a:solidFill>
                  <a:srgbClr val="FF0000"/>
                </a:solidFill>
              </a:rPr>
              <a:t>５枚組：正面・左右側方・上下咬合面観、または</a:t>
            </a:r>
            <a:r>
              <a:rPr lang="en-US" altLang="ja-JP" sz="2400" dirty="0">
                <a:solidFill>
                  <a:srgbClr val="FF0000"/>
                </a:solidFill>
              </a:rPr>
              <a:t>12</a:t>
            </a:r>
            <a:r>
              <a:rPr lang="ja-JP" altLang="ja-JP" sz="2400">
                <a:solidFill>
                  <a:srgbClr val="FF0000"/>
                </a:solidFill>
              </a:rPr>
              <a:t>枚法、</a:t>
            </a:r>
            <a:r>
              <a:rPr lang="en-US" altLang="ja-JP" sz="2400" dirty="0">
                <a:solidFill>
                  <a:srgbClr val="FF0000"/>
                </a:solidFill>
              </a:rPr>
              <a:t>14</a:t>
            </a:r>
            <a:r>
              <a:rPr lang="ja-JP" altLang="ja-JP" sz="2400">
                <a:solidFill>
                  <a:srgbClr val="FF0000"/>
                </a:solidFill>
              </a:rPr>
              <a:t>枚法</a:t>
            </a:r>
            <a:r>
              <a:rPr lang="ja-JP" altLang="en-US" sz="2400">
                <a:solidFill>
                  <a:srgbClr val="FF0000"/>
                </a:solidFill>
              </a:rPr>
              <a:t>を提示してください</a:t>
            </a:r>
            <a:endParaRPr lang="en-US" altLang="ja-JP" sz="2400" dirty="0">
              <a:solidFill>
                <a:srgbClr val="FF0000"/>
              </a:solidFill>
            </a:endParaRPr>
          </a:p>
          <a:p>
            <a:r>
              <a:rPr lang="en-US" altLang="ja-JP" dirty="0">
                <a:solidFill>
                  <a:srgbClr val="FF0000"/>
                </a:solidFill>
              </a:rPr>
              <a:t>※</a:t>
            </a:r>
            <a:r>
              <a:rPr lang="ja-JP" altLang="ja-JP">
                <a:solidFill>
                  <a:srgbClr val="FF0000"/>
                </a:solidFill>
              </a:rPr>
              <a:t>口腔内写真は、</a:t>
            </a:r>
            <a:r>
              <a:rPr lang="en-US" altLang="ja-JP" dirty="0">
                <a:solidFill>
                  <a:srgbClr val="FF0000"/>
                </a:solidFill>
              </a:rPr>
              <a:t>12</a:t>
            </a:r>
            <a:r>
              <a:rPr lang="ja-JP" altLang="ja-JP">
                <a:solidFill>
                  <a:srgbClr val="FF0000"/>
                </a:solidFill>
              </a:rPr>
              <a:t>枚法、</a:t>
            </a:r>
            <a:r>
              <a:rPr lang="en-US" altLang="ja-JP" dirty="0">
                <a:solidFill>
                  <a:srgbClr val="FF0000"/>
                </a:solidFill>
              </a:rPr>
              <a:t>14</a:t>
            </a:r>
            <a:r>
              <a:rPr lang="ja-JP" altLang="ja-JP">
                <a:solidFill>
                  <a:srgbClr val="FF0000"/>
                </a:solidFill>
              </a:rPr>
              <a:t>枚法で撮影されたものも認めます。その場合は、</a:t>
            </a:r>
            <a:r>
              <a:rPr lang="en-US" altLang="ja-JP" dirty="0">
                <a:solidFill>
                  <a:srgbClr val="FF0000"/>
                </a:solidFill>
              </a:rPr>
              <a:t>12</a:t>
            </a:r>
            <a:r>
              <a:rPr lang="ja-JP" altLang="ja-JP">
                <a:solidFill>
                  <a:srgbClr val="FF0000"/>
                </a:solidFill>
              </a:rPr>
              <a:t>枚あるいは</a:t>
            </a:r>
            <a:r>
              <a:rPr lang="en-US" altLang="ja-JP" dirty="0">
                <a:solidFill>
                  <a:srgbClr val="FF0000"/>
                </a:solidFill>
              </a:rPr>
              <a:t>14</a:t>
            </a:r>
            <a:r>
              <a:rPr lang="ja-JP" altLang="ja-JP">
                <a:solidFill>
                  <a:srgbClr val="FF0000"/>
                </a:solidFill>
              </a:rPr>
              <a:t>枚から</a:t>
            </a:r>
            <a:r>
              <a:rPr lang="en-US" altLang="ja-JP" dirty="0">
                <a:solidFill>
                  <a:srgbClr val="FF0000"/>
                </a:solidFill>
              </a:rPr>
              <a:t>5</a:t>
            </a:r>
            <a:r>
              <a:rPr lang="ja-JP" altLang="ja-JP">
                <a:solidFill>
                  <a:srgbClr val="FF0000"/>
                </a:solidFill>
              </a:rPr>
              <a:t>枚を選んで提示するのではなく、全ての写真を提示してください</a:t>
            </a:r>
            <a:endParaRPr kumimoji="1" lang="ja-JP" altLang="en-US" dirty="0">
              <a:solidFill>
                <a:srgbClr val="FF0000"/>
              </a:solidFill>
            </a:endParaRPr>
          </a:p>
        </p:txBody>
      </p:sp>
      <p:sp>
        <p:nvSpPr>
          <p:cNvPr id="19" name="テキスト ボックス 18">
            <a:extLst>
              <a:ext uri="{FF2B5EF4-FFF2-40B4-BE49-F238E27FC236}">
                <a16:creationId xmlns:a16="http://schemas.microsoft.com/office/drawing/2014/main" id="{DD67A773-7CA1-404E-BFDB-AD8C1761D75A}"/>
              </a:ext>
            </a:extLst>
          </p:cNvPr>
          <p:cNvSpPr txBox="1"/>
          <p:nvPr/>
        </p:nvSpPr>
        <p:spPr>
          <a:xfrm>
            <a:off x="2550575" y="1716821"/>
            <a:ext cx="4023858" cy="461665"/>
          </a:xfrm>
          <a:prstGeom prst="rect">
            <a:avLst/>
          </a:prstGeom>
          <a:solidFill>
            <a:schemeClr val="bg1"/>
          </a:solidFill>
          <a:ln>
            <a:solidFill>
              <a:srgbClr val="3366FF"/>
            </a:solidFill>
          </a:ln>
        </p:spPr>
        <p:txBody>
          <a:bodyPr wrap="none" rtlCol="0">
            <a:spAutoFit/>
          </a:bodyPr>
          <a:lstStyle/>
          <a:p>
            <a:r>
              <a:rPr lang="ja-JP" altLang="en-US" sz="2400" dirty="0">
                <a:solidFill>
                  <a:srgbClr val="FF0000"/>
                </a:solidFill>
              </a:rPr>
              <a:t>このページは必須の資料です</a:t>
            </a:r>
            <a:endParaRPr kumimoji="1" lang="ja-JP" altLang="en-US" sz="24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a:ln>
                  <a:noFill/>
                </a:ln>
                <a:solidFill>
                  <a:schemeClr val="tx1"/>
                </a:solidFill>
                <a:effectLst/>
                <a:uLnTx/>
                <a:uFillTx/>
                <a:latin typeface="+mj-lt"/>
                <a:ea typeface="+mj-ea"/>
                <a:cs typeface="+mj-cs"/>
              </a:rPr>
              <a:t>上部構造装着後２年</a:t>
            </a:r>
            <a:r>
              <a:rPr kumimoji="1" lang="ja-JP" altLang="en-US" sz="2800" b="0" i="0" u="none" strike="noStrike" kern="1200" cap="none" spc="0" normalizeH="0" baseline="0" noProof="0" dirty="0">
                <a:ln>
                  <a:noFill/>
                </a:ln>
                <a:solidFill>
                  <a:schemeClr val="tx1"/>
                </a:solidFill>
                <a:effectLst/>
                <a:uLnTx/>
                <a:uFillTx/>
                <a:latin typeface="+mj-lt"/>
                <a:ea typeface="+mj-ea"/>
                <a:cs typeface="+mj-cs"/>
              </a:rPr>
              <a:t>経過時パノラマエックス線写真</a:t>
            </a:r>
          </a:p>
        </p:txBody>
      </p:sp>
      <p:sp>
        <p:nvSpPr>
          <p:cNvPr id="5" name="テキスト ボックス 4"/>
          <p:cNvSpPr txBox="1"/>
          <p:nvPr/>
        </p:nvSpPr>
        <p:spPr>
          <a:xfrm>
            <a:off x="2560071" y="3086115"/>
            <a:ext cx="4023858" cy="461665"/>
          </a:xfrm>
          <a:prstGeom prst="rect">
            <a:avLst/>
          </a:prstGeom>
          <a:noFill/>
          <a:ln>
            <a:solidFill>
              <a:srgbClr val="3366FF"/>
            </a:solidFill>
          </a:ln>
        </p:spPr>
        <p:txBody>
          <a:bodyPr wrap="none" rtlCol="0">
            <a:spAutoFit/>
          </a:bodyPr>
          <a:lstStyle/>
          <a:p>
            <a:r>
              <a:rPr lang="ja-JP" altLang="en-US" sz="2400" dirty="0">
                <a:solidFill>
                  <a:srgbClr val="FF0000"/>
                </a:solidFill>
              </a:rPr>
              <a:t>このページは必須の資料です</a:t>
            </a:r>
            <a:endParaRPr kumimoji="1" lang="ja-JP" altLang="en-US" sz="2400" dirty="0">
              <a:solidFill>
                <a:srgbClr val="FF0000"/>
              </a:solidFill>
            </a:endParaRPr>
          </a:p>
        </p:txBody>
      </p:sp>
      <p:sp>
        <p:nvSpPr>
          <p:cNvPr id="8" name="正方形/長方形 7"/>
          <p:cNvSpPr/>
          <p:nvPr/>
        </p:nvSpPr>
        <p:spPr>
          <a:xfrm>
            <a:off x="107504" y="1362304"/>
            <a:ext cx="8892480" cy="437095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362017" y="5877272"/>
            <a:ext cx="2637967" cy="461665"/>
          </a:xfrm>
          <a:prstGeom prst="rect">
            <a:avLst/>
          </a:prstGeom>
        </p:spPr>
        <p:txBody>
          <a:bodyPr wrap="square">
            <a:spAutoFit/>
          </a:bodyPr>
          <a:lstStyle/>
          <a:p>
            <a:pPr algn="ctr"/>
            <a:r>
              <a:rPr lang="ja-JP" altLang="en-US" sz="2400" dirty="0"/>
              <a:t>撮影年月</a:t>
            </a:r>
          </a:p>
        </p:txBody>
      </p:sp>
    </p:spTree>
    <p:extLst>
      <p:ext uri="{BB962C8B-B14F-4D97-AF65-F5344CB8AC3E}">
        <p14:creationId xmlns:p14="http://schemas.microsoft.com/office/powerpoint/2010/main" val="2632818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5"/>
          <p:cNvSpPr txBox="1">
            <a:spLocks noChangeArrowheads="1"/>
          </p:cNvSpPr>
          <p:nvPr/>
        </p:nvSpPr>
        <p:spPr bwMode="auto">
          <a:xfrm>
            <a:off x="326747" y="126193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1" name="テキスト ボックス 10"/>
          <p:cNvSpPr txBox="1"/>
          <p:nvPr/>
        </p:nvSpPr>
        <p:spPr>
          <a:xfrm>
            <a:off x="295939" y="120897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2" name="Text Box 25"/>
          <p:cNvSpPr txBox="1">
            <a:spLocks noChangeArrowheads="1"/>
          </p:cNvSpPr>
          <p:nvPr/>
        </p:nvSpPr>
        <p:spPr bwMode="auto">
          <a:xfrm>
            <a:off x="467423" y="127717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3" name="テキスト ボックス 12"/>
          <p:cNvSpPr txBox="1"/>
          <p:nvPr/>
        </p:nvSpPr>
        <p:spPr>
          <a:xfrm>
            <a:off x="436616" y="122421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4" name="Text Box 25"/>
          <p:cNvSpPr txBox="1">
            <a:spLocks noChangeArrowheads="1"/>
          </p:cNvSpPr>
          <p:nvPr/>
        </p:nvSpPr>
        <p:spPr bwMode="auto">
          <a:xfrm>
            <a:off x="608100" y="129241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5" name="テキスト ボックス 14"/>
          <p:cNvSpPr txBox="1"/>
          <p:nvPr/>
        </p:nvSpPr>
        <p:spPr>
          <a:xfrm>
            <a:off x="577293" y="123945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16" name="Text Box 25"/>
          <p:cNvSpPr txBox="1">
            <a:spLocks noChangeArrowheads="1"/>
          </p:cNvSpPr>
          <p:nvPr/>
        </p:nvSpPr>
        <p:spPr bwMode="auto">
          <a:xfrm>
            <a:off x="748777" y="13076518"/>
            <a:ext cx="1430851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r>
              <a:rPr lang="ja-JP" altLang="ja-JP" sz="2400" dirty="0"/>
              <a:t>欠損部位に対する補綴処置として，十分なインフォームドコンセントを行った結果，患者はインプラント治療を希望した．</a:t>
            </a:r>
            <a:r>
              <a:rPr lang="en-US" altLang="ja-JP" sz="2400" dirty="0">
                <a:latin typeface="ＭＳ Ｐゴシック" panose="020B0600070205080204" pitchFamily="50" charset="-128"/>
              </a:rPr>
              <a:t>2013</a:t>
            </a:r>
            <a:r>
              <a:rPr lang="ja-JP" altLang="ja-JP" sz="2400" dirty="0"/>
              <a:t>年</a:t>
            </a:r>
            <a:r>
              <a:rPr lang="en-US" altLang="ja-JP" sz="2400" dirty="0">
                <a:latin typeface="㎳ Ｐゴシック"/>
              </a:rPr>
              <a:t>9</a:t>
            </a:r>
            <a:r>
              <a:rPr lang="ja-JP" altLang="ja-JP" sz="2400" dirty="0"/>
              <a:t>月，局所麻酔下にて，</a:t>
            </a:r>
            <a:r>
              <a:rPr lang="ja-JP" altLang="en-US" sz="2400" dirty="0"/>
              <a:t>ノーベルバイオケア</a:t>
            </a:r>
            <a:r>
              <a:rPr lang="ja-JP" altLang="ja-JP" sz="2400" dirty="0"/>
              <a:t>社製直径</a:t>
            </a:r>
            <a:r>
              <a:rPr lang="en-US" altLang="ja-JP" sz="2400" dirty="0">
                <a:latin typeface="ＭＳ Ｐゴシック" panose="020B0600070205080204" pitchFamily="50" charset="-128"/>
              </a:rPr>
              <a:t>4.3 mm</a:t>
            </a:r>
            <a:r>
              <a:rPr lang="ja-JP" altLang="ja-JP" sz="2400" dirty="0" err="1"/>
              <a:t>，</a:t>
            </a:r>
            <a:r>
              <a:rPr lang="ja-JP" altLang="ja-JP" sz="2400" dirty="0"/>
              <a:t>骨内長</a:t>
            </a:r>
            <a:r>
              <a:rPr lang="en-US" altLang="ja-JP" sz="2400" dirty="0">
                <a:latin typeface="ＭＳ Ｐゴシック" panose="020B0600070205080204" pitchFamily="50" charset="-128"/>
              </a:rPr>
              <a:t>10.0 mm</a:t>
            </a:r>
            <a:r>
              <a:rPr lang="ja-JP" altLang="ja-JP" sz="2400" dirty="0"/>
              <a:t>のノーベルリプレイス</a:t>
            </a:r>
            <a:r>
              <a:rPr lang="ja-JP" altLang="en-US" sz="2400" dirty="0"/>
              <a:t>セレクトテーパード</a:t>
            </a:r>
            <a:r>
              <a:rPr lang="ja-JP" altLang="ja-JP" sz="2400" dirty="0"/>
              <a:t>インプラントを下顎</a:t>
            </a:r>
            <a:r>
              <a:rPr lang="ja-JP" altLang="en-US" sz="2400" dirty="0"/>
              <a:t>左</a:t>
            </a:r>
            <a:r>
              <a:rPr lang="ja-JP" altLang="ja-JP" sz="2400" dirty="0"/>
              <a:t>側第一大臼歯</a:t>
            </a:r>
            <a:r>
              <a:rPr lang="en-US" altLang="ja-JP" sz="2400" dirty="0"/>
              <a:t>,</a:t>
            </a:r>
            <a:r>
              <a:rPr lang="ja-JP" altLang="ja-JP" sz="2400" dirty="0"/>
              <a:t>下顎</a:t>
            </a:r>
            <a:r>
              <a:rPr lang="ja-JP" altLang="en-US" sz="2400" dirty="0"/>
              <a:t>左</a:t>
            </a:r>
            <a:r>
              <a:rPr lang="ja-JP" altLang="ja-JP" sz="2400" dirty="0"/>
              <a:t>側第二大臼歯部に</a:t>
            </a:r>
            <a:r>
              <a:rPr lang="ja-JP" altLang="en-US" sz="2400" dirty="0">
                <a:latin typeface="+mj-ea"/>
                <a:ea typeface="+mj-ea"/>
              </a:rPr>
              <a:t>２</a:t>
            </a:r>
            <a:r>
              <a:rPr lang="ja-JP" altLang="ja-JP" sz="2400" dirty="0"/>
              <a:t>本埋入した．</a:t>
            </a:r>
            <a:r>
              <a:rPr lang="en-US" altLang="ja-JP" sz="2400" dirty="0">
                <a:latin typeface="ＭＳ Ｐゴシック" panose="020B0600070205080204" pitchFamily="50" charset="-128"/>
              </a:rPr>
              <a:t>2013</a:t>
            </a:r>
            <a:r>
              <a:rPr lang="ja-JP" altLang="ja-JP" sz="2400" dirty="0"/>
              <a:t>年</a:t>
            </a:r>
            <a:r>
              <a:rPr lang="en-US" altLang="ja-JP" sz="2400" dirty="0">
                <a:latin typeface="ＭＳ Ｐゴシック" panose="020B0600070205080204" pitchFamily="50" charset="-128"/>
              </a:rPr>
              <a:t>11</a:t>
            </a:r>
            <a:r>
              <a:rPr lang="ja-JP" altLang="ja-JP" sz="2400" dirty="0"/>
              <a:t>月，プロビ</a:t>
            </a:r>
            <a:r>
              <a:rPr lang="ja-JP" altLang="en-US" sz="2400" dirty="0"/>
              <a:t>ジ</a:t>
            </a:r>
            <a:r>
              <a:rPr lang="ja-JP" altLang="ja-JP" sz="2400" dirty="0"/>
              <a:t>ョナルレストレーションを装着後，</a:t>
            </a:r>
            <a:r>
              <a:rPr lang="en-US" altLang="ja-JP" sz="2400" dirty="0">
                <a:latin typeface="+mj-ea"/>
                <a:ea typeface="+mj-ea"/>
                <a:cs typeface="Arial" panose="020B0604020202020204" pitchFamily="34" charset="0"/>
              </a:rPr>
              <a:t>2014</a:t>
            </a:r>
            <a:r>
              <a:rPr lang="ja-JP" altLang="ja-JP" sz="2400" dirty="0"/>
              <a:t>年</a:t>
            </a:r>
            <a:r>
              <a:rPr lang="ja-JP" altLang="en-US" sz="2400" dirty="0">
                <a:latin typeface="ＭＳ Ｐゴシック" panose="020B0600070205080204" pitchFamily="50" charset="-128"/>
              </a:rPr>
              <a:t>１</a:t>
            </a:r>
            <a:r>
              <a:rPr lang="ja-JP" altLang="ja-JP" sz="2400" dirty="0"/>
              <a:t>月，</a:t>
            </a:r>
            <a:r>
              <a:rPr lang="ja-JP" altLang="en-US" sz="2400" dirty="0"/>
              <a:t>ゴールドアダプト・ノンエンゲージングを用いたタイプ</a:t>
            </a:r>
            <a:r>
              <a:rPr lang="en-US" altLang="ja-JP" sz="2400" dirty="0">
                <a:latin typeface="ＭＳ Ｐゴシック" panose="020B0600070205080204" pitchFamily="50" charset="-128"/>
              </a:rPr>
              <a:t>Ⅳ</a:t>
            </a:r>
            <a:r>
              <a:rPr lang="ja-JP" altLang="en-US" sz="2400" dirty="0"/>
              <a:t>金合金によるスクリュー固定式全部金属冠を最終上部構造</a:t>
            </a:r>
            <a:r>
              <a:rPr lang="ja-JP" altLang="ja-JP" sz="2400" dirty="0"/>
              <a:t>として装着した</a:t>
            </a:r>
            <a:r>
              <a:rPr lang="ja-JP" altLang="ja-JP" sz="2400" dirty="0">
                <a:latin typeface="+mn-ea"/>
                <a:ea typeface="+mn-ea"/>
              </a:rPr>
              <a:t>．</a:t>
            </a:r>
            <a:endParaRPr lang="ja-JP" altLang="en-US" sz="2400" dirty="0">
              <a:solidFill>
                <a:srgbClr val="000000"/>
              </a:solidFill>
              <a:latin typeface="+mn-ea"/>
              <a:ea typeface="+mn-ea"/>
            </a:endParaRPr>
          </a:p>
        </p:txBody>
      </p:sp>
      <p:sp>
        <p:nvSpPr>
          <p:cNvPr id="17" name="テキスト ボックス 16"/>
          <p:cNvSpPr txBox="1"/>
          <p:nvPr/>
        </p:nvSpPr>
        <p:spPr>
          <a:xfrm>
            <a:off x="717970" y="12546935"/>
            <a:ext cx="1927932" cy="461665"/>
          </a:xfrm>
          <a:prstGeom prst="rect">
            <a:avLst/>
          </a:prstGeom>
          <a:noFill/>
        </p:spPr>
        <p:txBody>
          <a:bodyPr wrap="none">
            <a:spAutoFit/>
          </a:bodyPr>
          <a:lstStyle/>
          <a:p>
            <a:pPr>
              <a:defRPr/>
            </a:pPr>
            <a:r>
              <a:rPr lang="en-US" altLang="ja-JP" sz="2400" u="sng" dirty="0">
                <a:latin typeface="+mn-ea"/>
                <a:ea typeface="ＭＳ Ｐゴシック" charset="-128"/>
                <a:cs typeface="Times New Roman" pitchFamily="18" charset="0"/>
              </a:rPr>
              <a:t>Ⅲ</a:t>
            </a:r>
            <a:r>
              <a:rPr lang="ja-JP" altLang="en-US" sz="2400" u="sng" dirty="0" err="1">
                <a:latin typeface="+mn-ea"/>
                <a:ea typeface="ＭＳ Ｐゴシック" charset="-128"/>
                <a:cs typeface="Times New Roman" pitchFamily="18" charset="0"/>
              </a:rPr>
              <a:t>．</a:t>
            </a:r>
            <a:r>
              <a:rPr lang="ja-JP" altLang="en-US" sz="2400" u="sng" dirty="0">
                <a:latin typeface="+mn-ea"/>
                <a:ea typeface="ＭＳ Ｐゴシック" charset="-128"/>
                <a:cs typeface="Times New Roman" pitchFamily="18" charset="0"/>
              </a:rPr>
              <a:t>治療内容</a:t>
            </a:r>
            <a:endParaRPr lang="ja-JP" altLang="en-US" sz="2400" u="sng" dirty="0">
              <a:latin typeface="+mn-ea"/>
              <a:ea typeface="ＭＳ Ｐゴシック" charset="-128"/>
            </a:endParaRPr>
          </a:p>
        </p:txBody>
      </p:sp>
      <p:sp>
        <p:nvSpPr>
          <p:cNvPr id="2" name="テキスト ボックス 1"/>
          <p:cNvSpPr txBox="1"/>
          <p:nvPr/>
        </p:nvSpPr>
        <p:spPr>
          <a:xfrm>
            <a:off x="2312598" y="3183295"/>
            <a:ext cx="184666" cy="369332"/>
          </a:xfrm>
          <a:prstGeom prst="rect">
            <a:avLst/>
          </a:prstGeom>
          <a:noFill/>
        </p:spPr>
        <p:txBody>
          <a:bodyPr wrap="none" rtlCol="0">
            <a:spAutoFit/>
          </a:bodyPr>
          <a:lstStyle/>
          <a:p>
            <a:endParaRPr kumimoji="1" lang="ja-JP" altLang="en-US" dirty="0"/>
          </a:p>
        </p:txBody>
      </p:sp>
      <p:sp>
        <p:nvSpPr>
          <p:cNvPr id="3" name="テキスト ボックス 2"/>
          <p:cNvSpPr txBox="1"/>
          <p:nvPr/>
        </p:nvSpPr>
        <p:spPr>
          <a:xfrm>
            <a:off x="467424" y="382691"/>
            <a:ext cx="1185691" cy="461665"/>
          </a:xfrm>
          <a:prstGeom prst="rect">
            <a:avLst/>
          </a:prstGeom>
          <a:noFill/>
        </p:spPr>
        <p:txBody>
          <a:bodyPr wrap="none" rtlCol="0">
            <a:spAutoFit/>
          </a:bodyPr>
          <a:lstStyle/>
          <a:p>
            <a:r>
              <a:rPr lang="en-US" altLang="ja-JP" sz="2400" u="sng" dirty="0"/>
              <a:t>Ⅴ.</a:t>
            </a:r>
            <a:r>
              <a:rPr lang="ja-JP" altLang="en-US" sz="2400" u="sng" dirty="0"/>
              <a:t>結論</a:t>
            </a:r>
          </a:p>
          <a:p>
            <a:endParaRPr kumimoji="1" lang="ja-JP" altLang="en-US" dirty="0"/>
          </a:p>
        </p:txBody>
      </p:sp>
      <p:sp>
        <p:nvSpPr>
          <p:cNvPr id="19" name="正方形/長方形 18"/>
          <p:cNvSpPr/>
          <p:nvPr/>
        </p:nvSpPr>
        <p:spPr>
          <a:xfrm>
            <a:off x="326746" y="28141703"/>
            <a:ext cx="14429607" cy="1569660"/>
          </a:xfrm>
          <a:prstGeom prst="rect">
            <a:avLst/>
          </a:prstGeom>
        </p:spPr>
        <p:txBody>
          <a:bodyPr wrap="square">
            <a:spAutoFit/>
          </a:bodyPr>
          <a:lstStyle/>
          <a:p>
            <a:r>
              <a:rPr lang="ja-JP" altLang="en-US" sz="2400" dirty="0"/>
              <a:t>　</a:t>
            </a:r>
            <a:r>
              <a:rPr lang="ja-JP" altLang="ja-JP" sz="2400" dirty="0"/>
              <a:t>上部構造装着後，</a:t>
            </a:r>
            <a:r>
              <a:rPr lang="ja-JP" altLang="en-US" sz="2400" dirty="0">
                <a:latin typeface="ＭＳ Ｐゴシック" panose="020B0600070205080204" pitchFamily="50" charset="-128"/>
                <a:ea typeface="ＭＳ Ｐゴシック" panose="020B0600070205080204" pitchFamily="50" charset="-128"/>
              </a:rPr>
              <a:t>６</a:t>
            </a:r>
            <a:r>
              <a:rPr lang="ja-JP" altLang="ja-JP" sz="2400" dirty="0"/>
              <a:t>カ月ごとにメインテナンスを行っている．最終上部構造装着後</a:t>
            </a:r>
            <a:r>
              <a:rPr lang="ja-JP" altLang="en-US" sz="2400" dirty="0">
                <a:latin typeface="ＭＳ Ｐゴシック" panose="020B0600070205080204" pitchFamily="50" charset="-128"/>
                <a:ea typeface="ＭＳ Ｐゴシック" panose="020B0600070205080204" pitchFamily="50" charset="-128"/>
              </a:rPr>
              <a:t>３</a:t>
            </a:r>
            <a:r>
              <a:rPr lang="ja-JP" altLang="ja-JP" sz="2400" dirty="0">
                <a:latin typeface="ＭＳ Ｐゴシック" panose="020B0600070205080204" pitchFamily="50" charset="-128"/>
                <a:ea typeface="ＭＳ Ｐゴシック" panose="020B0600070205080204" pitchFamily="50" charset="-128"/>
              </a:rPr>
              <a:t>年</a:t>
            </a:r>
            <a:r>
              <a:rPr lang="ja-JP" altLang="en-US" sz="2400" dirty="0">
                <a:latin typeface="ＭＳ Ｐゴシック" panose="020B0600070205080204" pitchFamily="50" charset="-128"/>
                <a:ea typeface="ＭＳ Ｐゴシック" panose="020B0600070205080204" pitchFamily="50" charset="-128"/>
              </a:rPr>
              <a:t>３カ月</a:t>
            </a:r>
            <a:r>
              <a:rPr lang="ja-JP" altLang="ja-JP" sz="2400" dirty="0"/>
              <a:t>経過時の所見では，口腔衛生状態は良好で，インプラント周囲にも炎症は認められない．また，エックス線所見に異常は認められず，機能的にも患者の十分な満足が得られている．今後もメインテナンスを継続し</a:t>
            </a:r>
            <a:r>
              <a:rPr lang="en-US" altLang="ja-JP" sz="2400" dirty="0"/>
              <a:t>,</a:t>
            </a:r>
            <a:r>
              <a:rPr lang="ja-JP" altLang="ja-JP" sz="2400" dirty="0"/>
              <a:t>定期的な診査を行っていく必要があると考える</a:t>
            </a:r>
            <a:r>
              <a:rPr lang="en-US" altLang="ja-JP" sz="2400" dirty="0"/>
              <a:t>.</a:t>
            </a:r>
            <a:endParaRPr lang="ja-JP" altLang="en-US" sz="2400" dirty="0"/>
          </a:p>
        </p:txBody>
      </p:sp>
      <p:sp>
        <p:nvSpPr>
          <p:cNvPr id="20" name="テキスト ボックス 19"/>
          <p:cNvSpPr txBox="1"/>
          <p:nvPr/>
        </p:nvSpPr>
        <p:spPr>
          <a:xfrm>
            <a:off x="295939" y="27712563"/>
            <a:ext cx="2036886" cy="461665"/>
          </a:xfrm>
          <a:prstGeom prst="rect">
            <a:avLst/>
          </a:prstGeom>
          <a:noFill/>
        </p:spPr>
        <p:txBody>
          <a:bodyPr wrap="none">
            <a:spAutoFit/>
          </a:bodyPr>
          <a:lstStyle/>
          <a:p>
            <a:r>
              <a:rPr lang="en-US" altLang="ja-JP" sz="2400" u="sng" dirty="0"/>
              <a:t>Ⅳ.</a:t>
            </a:r>
            <a:r>
              <a:rPr lang="ja-JP" altLang="en-US" sz="2400" u="sng" dirty="0"/>
              <a:t>経過と考察</a:t>
            </a:r>
          </a:p>
        </p:txBody>
      </p:sp>
      <p:sp>
        <p:nvSpPr>
          <p:cNvPr id="21" name="正方形/長方形 20"/>
          <p:cNvSpPr/>
          <p:nvPr/>
        </p:nvSpPr>
        <p:spPr>
          <a:xfrm>
            <a:off x="479861" y="31590734"/>
            <a:ext cx="7476392" cy="646331"/>
          </a:xfrm>
          <a:prstGeom prst="rect">
            <a:avLst/>
          </a:prstGeom>
        </p:spPr>
        <p:txBody>
          <a:bodyPr>
            <a:spAutoFit/>
          </a:bodyPr>
          <a:lstStyle/>
          <a:p>
            <a:r>
              <a:rPr lang="ja-JP" altLang="en-US" sz="1800" dirty="0"/>
              <a:t>（公社）日本口腔インプラント学会　第</a:t>
            </a:r>
            <a:r>
              <a:rPr lang="en-US" altLang="ja-JP" sz="1800" dirty="0">
                <a:latin typeface="+mj-ea"/>
                <a:ea typeface="+mj-ea"/>
                <a:cs typeface="Arial" panose="020B0604020202020204" pitchFamily="34" charset="0"/>
              </a:rPr>
              <a:t>47</a:t>
            </a:r>
            <a:r>
              <a:rPr lang="ja-JP" altLang="en-US" sz="1800" dirty="0"/>
              <a:t>回総会・学術大会　</a:t>
            </a:r>
            <a:r>
              <a:rPr lang="ja-JP" altLang="en-US" sz="1800" dirty="0">
                <a:latin typeface="Arial" panose="020B0604020202020204" pitchFamily="34" charset="0"/>
                <a:cs typeface="Arial" panose="020B0604020202020204" pitchFamily="34" charset="0"/>
              </a:rPr>
              <a:t>利益相反（ＣＯＩ）開示</a:t>
            </a:r>
            <a:endParaRPr lang="ja-JP" altLang="en-US" sz="1800" dirty="0"/>
          </a:p>
        </p:txBody>
      </p:sp>
      <p:sp>
        <p:nvSpPr>
          <p:cNvPr id="22" name="テキスト ボックス 21"/>
          <p:cNvSpPr txBox="1"/>
          <p:nvPr/>
        </p:nvSpPr>
        <p:spPr>
          <a:xfrm>
            <a:off x="7949274" y="31452235"/>
            <a:ext cx="6322684" cy="923330"/>
          </a:xfrm>
          <a:prstGeom prst="rect">
            <a:avLst/>
          </a:prstGeom>
          <a:noFill/>
        </p:spPr>
        <p:txBody>
          <a:bodyPr wrap="square" rtlCol="0">
            <a:spAutoFit/>
          </a:bodyPr>
          <a:lstStyle/>
          <a:p>
            <a:pPr algn="ctr"/>
            <a:r>
              <a:rPr lang="en-US" altLang="ja-JP" sz="1800" dirty="0">
                <a:latin typeface="ＭＳ Ｐゴシック" panose="020B0600070205080204" pitchFamily="50" charset="-128"/>
                <a:ea typeface="ＭＳ Ｐゴシック" panose="020B0600070205080204" pitchFamily="50" charset="-128"/>
                <a:cs typeface="Arial" panose="020B0604020202020204" pitchFamily="34" charset="0"/>
              </a:rPr>
              <a:t>2017</a:t>
            </a:r>
            <a:r>
              <a:rPr lang="ja-JP" altLang="en-US" sz="1800" dirty="0">
                <a:latin typeface="ＭＳ Ｐゴシック" panose="020B0600070205080204" pitchFamily="50" charset="-128"/>
                <a:ea typeface="ＭＳ Ｐゴシック" panose="020B0600070205080204" pitchFamily="50" charset="-128"/>
                <a:cs typeface="Arial" panose="020B0604020202020204" pitchFamily="34" charset="0"/>
              </a:rPr>
              <a:t>年</a:t>
            </a:r>
            <a:r>
              <a:rPr lang="ja-JP" altLang="en-US" sz="1800" dirty="0">
                <a:latin typeface="Arial" panose="020B0604020202020204" pitchFamily="34" charset="0"/>
                <a:cs typeface="Arial" panose="020B0604020202020204" pitchFamily="34" charset="0"/>
              </a:rPr>
              <a:t>９月</a:t>
            </a:r>
            <a:r>
              <a:rPr lang="en-US" altLang="ja-JP" sz="1800" dirty="0">
                <a:latin typeface="ＭＳ Ｐゴシック" panose="020B0600070205080204" pitchFamily="50" charset="-128"/>
                <a:ea typeface="ＭＳ Ｐゴシック" panose="020B0600070205080204" pitchFamily="50" charset="-128"/>
                <a:cs typeface="Arial" panose="020B0604020202020204" pitchFamily="34" charset="0"/>
              </a:rPr>
              <a:t>21</a:t>
            </a:r>
            <a:r>
              <a:rPr lang="ja-JP" altLang="en-US" sz="1800" dirty="0">
                <a:latin typeface="Arial" panose="020B0604020202020204" pitchFamily="34" charset="0"/>
                <a:cs typeface="Arial" panose="020B0604020202020204" pitchFamily="34" charset="0"/>
              </a:rPr>
              <a:t>日　</a:t>
            </a:r>
            <a:r>
              <a:rPr lang="ja-JP" altLang="en-US" sz="1800" dirty="0"/>
              <a:t>筆頭発表者氏名：平田　祐基　</a:t>
            </a:r>
            <a:endParaRPr lang="en-US" altLang="ja-JP" sz="1800" dirty="0"/>
          </a:p>
          <a:p>
            <a:pPr algn="ctr"/>
            <a:r>
              <a:rPr lang="ja-JP" altLang="en-US" sz="1800" dirty="0"/>
              <a:t>本演題に関して、発表者の開示すべき利益相反状態はありません。</a:t>
            </a:r>
          </a:p>
        </p:txBody>
      </p:sp>
      <p:sp>
        <p:nvSpPr>
          <p:cNvPr id="25" name="正方形/長方形 24"/>
          <p:cNvSpPr/>
          <p:nvPr/>
        </p:nvSpPr>
        <p:spPr>
          <a:xfrm>
            <a:off x="19084" y="13280"/>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6</a:t>
            </a:r>
            <a:r>
              <a:rPr lang="ja-JP" altLang="en-US" sz="1400" b="1" dirty="0">
                <a:latin typeface="+mn-ea"/>
              </a:rPr>
              <a:t>号様式）</a:t>
            </a:r>
          </a:p>
        </p:txBody>
      </p:sp>
      <p:sp>
        <p:nvSpPr>
          <p:cNvPr id="26" name="テキスト ボックス 25"/>
          <p:cNvSpPr txBox="1"/>
          <p:nvPr/>
        </p:nvSpPr>
        <p:spPr>
          <a:xfrm>
            <a:off x="2560071" y="2879398"/>
            <a:ext cx="4023858" cy="461665"/>
          </a:xfrm>
          <a:prstGeom prst="rect">
            <a:avLst/>
          </a:prstGeom>
          <a:noFill/>
          <a:ln>
            <a:solidFill>
              <a:srgbClr val="3366FF"/>
            </a:solidFill>
          </a:ln>
        </p:spPr>
        <p:txBody>
          <a:bodyPr wrap="none" rtlCol="0">
            <a:spAutoFit/>
          </a:bodyPr>
          <a:lstStyle/>
          <a:p>
            <a:r>
              <a:rPr lang="ja-JP" altLang="en-US" sz="2400" dirty="0">
                <a:solidFill>
                  <a:srgbClr val="FF0000"/>
                </a:solidFill>
              </a:rPr>
              <a:t>このページは必須の資料です</a:t>
            </a:r>
            <a:endParaRPr kumimoji="1" lang="ja-JP" altLang="en-US" sz="2400" dirty="0">
              <a:solidFill>
                <a:srgbClr val="FF0000"/>
              </a:solidFill>
            </a:endParaRPr>
          </a:p>
        </p:txBody>
      </p:sp>
    </p:spTree>
    <p:extLst>
      <p:ext uri="{BB962C8B-B14F-4D97-AF65-F5344CB8AC3E}">
        <p14:creationId xmlns:p14="http://schemas.microsoft.com/office/powerpoint/2010/main" val="3616176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99809" y="260823"/>
            <a:ext cx="2577548" cy="523220"/>
          </a:xfrm>
          <a:prstGeom prst="rect">
            <a:avLst/>
          </a:prstGeom>
          <a:noFill/>
        </p:spPr>
        <p:txBody>
          <a:bodyPr wrap="none">
            <a:spAutoFit/>
          </a:bodyPr>
          <a:lstStyle/>
          <a:p>
            <a:pPr>
              <a:defRPr/>
            </a:pPr>
            <a:r>
              <a:rPr lang="en-US" altLang="ja-JP" sz="2800" u="sng" dirty="0">
                <a:latin typeface="+mn-ea"/>
                <a:ea typeface="ＭＳ Ｐゴシック" charset="-128"/>
              </a:rPr>
              <a:t>Ⅱ</a:t>
            </a:r>
            <a:r>
              <a:rPr lang="ja-JP" altLang="en-US" sz="2800" u="sng" dirty="0">
                <a:latin typeface="+mn-ea"/>
                <a:ea typeface="ＭＳ Ｐゴシック" charset="-128"/>
              </a:rPr>
              <a:t>．症例の概要</a:t>
            </a:r>
            <a:endParaRPr lang="ja-JP" altLang="en-US" sz="2800" dirty="0">
              <a:ea typeface="ＭＳ Ｐゴシック" charset="-128"/>
            </a:endParaRPr>
          </a:p>
        </p:txBody>
      </p:sp>
      <p:sp>
        <p:nvSpPr>
          <p:cNvPr id="12" name="正方形/長方形 11"/>
          <p:cNvSpPr/>
          <p:nvPr/>
        </p:nvSpPr>
        <p:spPr>
          <a:xfrm>
            <a:off x="19084" y="13280"/>
            <a:ext cx="992579" cy="307777"/>
          </a:xfrm>
          <a:prstGeom prst="rect">
            <a:avLst/>
          </a:prstGeom>
        </p:spPr>
        <p:txBody>
          <a:bodyPr wrap="none">
            <a:spAutoFit/>
          </a:bodyPr>
          <a:lstStyle/>
          <a:p>
            <a:r>
              <a:rPr lang="ja-JP" altLang="en-US" sz="1400" b="1" dirty="0">
                <a:latin typeface="+mn-ea"/>
              </a:rPr>
              <a:t>（</a:t>
            </a:r>
            <a:r>
              <a:rPr lang="en-US" altLang="ja-JP" sz="1400" b="1" dirty="0">
                <a:latin typeface="+mn-ea"/>
              </a:rPr>
              <a:t>3</a:t>
            </a:r>
            <a:r>
              <a:rPr lang="ja-JP" altLang="en-US" sz="1400" b="1" dirty="0">
                <a:latin typeface="+mn-ea"/>
              </a:rPr>
              <a:t>号様式）</a:t>
            </a:r>
          </a:p>
        </p:txBody>
      </p:sp>
      <p:sp>
        <p:nvSpPr>
          <p:cNvPr id="8" name="コンテンツ プレースホルダ 2"/>
          <p:cNvSpPr txBox="1">
            <a:spLocks/>
          </p:cNvSpPr>
          <p:nvPr/>
        </p:nvSpPr>
        <p:spPr>
          <a:xfrm>
            <a:off x="457200" y="1219200"/>
            <a:ext cx="8229600" cy="30480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400" b="0" i="0" u="none" strike="noStrike" kern="1200" cap="none" spc="0" normalizeH="0" baseline="0" noProof="0" dirty="0">
                <a:ln>
                  <a:noFill/>
                </a:ln>
                <a:solidFill>
                  <a:schemeClr val="tx1"/>
                </a:solidFill>
                <a:effectLst/>
                <a:uLnTx/>
                <a:uFillTx/>
                <a:latin typeface="+mn-lt"/>
                <a:ea typeface="+mn-ea"/>
                <a:cs typeface="+mn-cs"/>
              </a:rPr>
              <a:t>患者：</a:t>
            </a:r>
            <a:endParaRPr kumimoji="1" lang="en-US" altLang="ja-JP"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400" b="0" i="0" u="none" strike="noStrike" kern="1200" cap="none" spc="0" normalizeH="0" baseline="0" noProof="0" dirty="0">
                <a:ln>
                  <a:noFill/>
                </a:ln>
                <a:solidFill>
                  <a:schemeClr val="tx1"/>
                </a:solidFill>
                <a:effectLst/>
                <a:uLnTx/>
                <a:uFillTx/>
                <a:latin typeface="+mn-lt"/>
                <a:ea typeface="+mn-ea"/>
                <a:cs typeface="+mn-cs"/>
              </a:rPr>
              <a:t>初診：</a:t>
            </a:r>
            <a:endParaRPr kumimoji="1" lang="en-US" altLang="ja-JP"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400" b="0" i="0" u="none" strike="noStrike" kern="1200" cap="none" spc="0" normalizeH="0" baseline="0" noProof="0" dirty="0">
                <a:ln>
                  <a:noFill/>
                </a:ln>
                <a:solidFill>
                  <a:schemeClr val="tx1"/>
                </a:solidFill>
                <a:effectLst/>
                <a:uLnTx/>
                <a:uFillTx/>
                <a:latin typeface="+mn-lt"/>
                <a:ea typeface="+mn-ea"/>
                <a:cs typeface="+mn-cs"/>
              </a:rPr>
              <a:t>主訴：</a:t>
            </a:r>
            <a:endParaRPr kumimoji="1" lang="en-US" altLang="ja-JP"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lang="ja-JP" altLang="en-US" sz="2400" dirty="0"/>
              <a:t>既往歴：</a:t>
            </a:r>
            <a:endParaRPr lang="en-US" altLang="ja-JP" sz="2400" dirty="0"/>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400" b="0" i="0" u="none" strike="noStrike" kern="1200" cap="none" spc="0" normalizeH="0" baseline="0" noProof="0" dirty="0">
                <a:ln>
                  <a:noFill/>
                </a:ln>
                <a:solidFill>
                  <a:schemeClr val="tx1"/>
                </a:solidFill>
                <a:effectLst/>
                <a:uLnTx/>
                <a:uFillTx/>
                <a:latin typeface="+mn-lt"/>
                <a:ea typeface="+mn-ea"/>
                <a:cs typeface="+mn-cs"/>
              </a:rPr>
              <a:t>現病歴：　</a:t>
            </a:r>
            <a:endParaRPr kumimoji="1" lang="en-US" altLang="ja-JP" sz="24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ext Box 39"/>
          <p:cNvSpPr txBox="1">
            <a:spLocks noChangeArrowheads="1"/>
          </p:cNvSpPr>
          <p:nvPr/>
        </p:nvSpPr>
        <p:spPr bwMode="auto">
          <a:xfrm>
            <a:off x="457200" y="4267200"/>
            <a:ext cx="8685420"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r>
              <a:rPr lang="ja-JP" altLang="en-US" sz="2400" dirty="0"/>
              <a:t>現症：</a:t>
            </a:r>
            <a:endParaRPr lang="en-US" altLang="ja-JP" sz="2400" dirty="0">
              <a:latin typeface="Arial" panose="020B0604020202020204" pitchFamily="34" charset="0"/>
            </a:endParaRPr>
          </a:p>
          <a:p>
            <a:pPr eaLnBrk="1" hangingPunct="1"/>
            <a:r>
              <a:rPr lang="ja-JP" altLang="en-US" sz="2400" dirty="0">
                <a:latin typeface="Arial" panose="020B0604020202020204" pitchFamily="34" charset="0"/>
              </a:rPr>
              <a:t>　全身所見　：　</a:t>
            </a:r>
            <a:endParaRPr lang="en-US" altLang="ja-JP" sz="2400" dirty="0">
              <a:latin typeface="Arial" panose="020B0604020202020204" pitchFamily="34" charset="0"/>
            </a:endParaRPr>
          </a:p>
          <a:p>
            <a:pPr eaLnBrk="1" hangingPunct="1"/>
            <a:r>
              <a:rPr lang="ja-JP" altLang="en-US" sz="2400" dirty="0">
                <a:latin typeface="Arial" panose="020B0604020202020204" pitchFamily="34" charset="0"/>
              </a:rPr>
              <a:t>　口腔内所見：</a:t>
            </a:r>
          </a:p>
        </p:txBody>
      </p:sp>
      <p:sp>
        <p:nvSpPr>
          <p:cNvPr id="15" name="テキスト ボックス 8"/>
          <p:cNvSpPr txBox="1"/>
          <p:nvPr/>
        </p:nvSpPr>
        <p:spPr>
          <a:xfrm>
            <a:off x="458580" y="5486400"/>
            <a:ext cx="8340005" cy="966418"/>
          </a:xfrm>
          <a:prstGeom prst="rect">
            <a:avLst/>
          </a:prstGeom>
          <a:noFill/>
        </p:spPr>
        <p:txBody>
          <a:bodyPr wrap="square" rtlCol="0">
            <a:spAutoFit/>
          </a:bodyPr>
          <a:lstStyle/>
          <a:p>
            <a:pPr>
              <a:lnSpc>
                <a:spcPct val="120000"/>
              </a:lnSpc>
            </a:pPr>
            <a:r>
              <a:rPr lang="ja-JP" altLang="en-US" sz="2400" dirty="0">
                <a:latin typeface="+mn-ea"/>
              </a:rPr>
              <a:t>血液検査等結果： </a:t>
            </a:r>
            <a:endParaRPr lang="en-US" altLang="ja-JP" sz="2400" dirty="0">
              <a:latin typeface="+mn-ea"/>
            </a:endParaRPr>
          </a:p>
          <a:p>
            <a:pPr>
              <a:lnSpc>
                <a:spcPct val="120000"/>
              </a:lnSpc>
            </a:pPr>
            <a:r>
              <a:rPr kumimoji="1" lang="ja-JP" altLang="en-US" sz="2400" dirty="0">
                <a:latin typeface="+mn-ea"/>
              </a:rPr>
              <a:t>診断名：</a:t>
            </a:r>
            <a:endParaRPr kumimoji="1" lang="ja-JP" altLang="en-US" sz="2400" dirty="0"/>
          </a:p>
        </p:txBody>
      </p:sp>
      <p:sp>
        <p:nvSpPr>
          <p:cNvPr id="13" name="テキスト ボックス 12"/>
          <p:cNvSpPr txBox="1"/>
          <p:nvPr/>
        </p:nvSpPr>
        <p:spPr>
          <a:xfrm>
            <a:off x="3059832" y="3028310"/>
            <a:ext cx="3061956" cy="369332"/>
          </a:xfrm>
          <a:prstGeom prst="rect">
            <a:avLst/>
          </a:prstGeom>
          <a:noFill/>
          <a:ln>
            <a:solidFill>
              <a:srgbClr val="3366FF"/>
            </a:solidFill>
          </a:ln>
        </p:spPr>
        <p:txBody>
          <a:bodyPr wrap="none" rtlCol="0">
            <a:spAutoFit/>
          </a:bodyPr>
          <a:lstStyle/>
          <a:p>
            <a:r>
              <a:rPr lang="ja-JP" altLang="en-US" dirty="0">
                <a:solidFill>
                  <a:srgbClr val="FF0000"/>
                </a:solidFill>
              </a:rPr>
              <a:t>このページは必須の資料です</a:t>
            </a:r>
            <a:endParaRPr kumimoji="1" lang="ja-JP" altLang="en-US" dirty="0">
              <a:solidFill>
                <a:srgbClr val="FF0000"/>
              </a:solidFill>
            </a:endParaRPr>
          </a:p>
        </p:txBody>
      </p:sp>
    </p:spTree>
    <p:extLst>
      <p:ext uri="{BB962C8B-B14F-4D97-AF65-F5344CB8AC3E}">
        <p14:creationId xmlns:p14="http://schemas.microsoft.com/office/powerpoint/2010/main" val="2991274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1433" y="578350"/>
            <a:ext cx="2637967" cy="830997"/>
          </a:xfrm>
          <a:prstGeom prst="rect">
            <a:avLst/>
          </a:prstGeom>
        </p:spPr>
        <p:txBody>
          <a:bodyPr wrap="square">
            <a:spAutoFit/>
          </a:bodyPr>
          <a:lstStyle/>
          <a:p>
            <a:pPr algn="ctr"/>
            <a:r>
              <a:rPr lang="ja-JP" altLang="en-US" sz="2400"/>
              <a:t>術前口腔</a:t>
            </a:r>
            <a:r>
              <a:rPr lang="ja-JP" altLang="en-US" sz="2400" dirty="0"/>
              <a:t>内所見</a:t>
            </a:r>
            <a:endParaRPr lang="en-US" altLang="ja-JP" sz="2400" dirty="0"/>
          </a:p>
          <a:p>
            <a:pPr algn="ctr"/>
            <a:endParaRPr lang="ja-JP" altLang="en-US" sz="2400" dirty="0"/>
          </a:p>
        </p:txBody>
      </p:sp>
      <p:sp>
        <p:nvSpPr>
          <p:cNvPr id="8" name="正方形/長方形 7"/>
          <p:cNvSpPr/>
          <p:nvPr/>
        </p:nvSpPr>
        <p:spPr>
          <a:xfrm>
            <a:off x="6324600" y="5715000"/>
            <a:ext cx="2637967" cy="461665"/>
          </a:xfrm>
          <a:prstGeom prst="rect">
            <a:avLst/>
          </a:prstGeom>
        </p:spPr>
        <p:txBody>
          <a:bodyPr wrap="square">
            <a:spAutoFit/>
          </a:bodyPr>
          <a:lstStyle/>
          <a:p>
            <a:pPr algn="ctr"/>
            <a:r>
              <a:rPr lang="ja-JP" altLang="en-US" sz="2400" dirty="0"/>
              <a:t>撮影年月</a:t>
            </a:r>
          </a:p>
        </p:txBody>
      </p:sp>
      <p:sp>
        <p:nvSpPr>
          <p:cNvPr id="9" name="正方形/長方形 8"/>
          <p:cNvSpPr/>
          <p:nvPr/>
        </p:nvSpPr>
        <p:spPr>
          <a:xfrm>
            <a:off x="107504" y="2457112"/>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077504" y="2460071"/>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047504" y="2456393"/>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077504" y="474826"/>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077504" y="4440071"/>
            <a:ext cx="2970000" cy="1980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550575" y="1716821"/>
            <a:ext cx="4023858" cy="461665"/>
          </a:xfrm>
          <a:prstGeom prst="rect">
            <a:avLst/>
          </a:prstGeom>
          <a:solidFill>
            <a:schemeClr val="bg1"/>
          </a:solidFill>
          <a:ln>
            <a:solidFill>
              <a:srgbClr val="3366FF"/>
            </a:solidFill>
          </a:ln>
        </p:spPr>
        <p:txBody>
          <a:bodyPr wrap="none" rtlCol="0">
            <a:spAutoFit/>
          </a:bodyPr>
          <a:lstStyle/>
          <a:p>
            <a:r>
              <a:rPr lang="ja-JP" altLang="en-US" sz="2400" dirty="0">
                <a:solidFill>
                  <a:srgbClr val="FF0000"/>
                </a:solidFill>
              </a:rPr>
              <a:t>このページは必須の資料です</a:t>
            </a:r>
            <a:endParaRPr kumimoji="1" lang="ja-JP" altLang="en-US" sz="2400" dirty="0">
              <a:solidFill>
                <a:srgbClr val="FF0000"/>
              </a:solidFill>
            </a:endParaRPr>
          </a:p>
        </p:txBody>
      </p:sp>
      <p:sp>
        <p:nvSpPr>
          <p:cNvPr id="15" name="テキスト ボックス 14">
            <a:extLst>
              <a:ext uri="{FF2B5EF4-FFF2-40B4-BE49-F238E27FC236}">
                <a16:creationId xmlns:a16="http://schemas.microsoft.com/office/drawing/2014/main" id="{5A442C99-7248-9742-969D-93B132EA59E3}"/>
              </a:ext>
            </a:extLst>
          </p:cNvPr>
          <p:cNvSpPr txBox="1"/>
          <p:nvPr/>
        </p:nvSpPr>
        <p:spPr>
          <a:xfrm>
            <a:off x="462767" y="2810093"/>
            <a:ext cx="8224505" cy="1384995"/>
          </a:xfrm>
          <a:prstGeom prst="rect">
            <a:avLst/>
          </a:prstGeom>
          <a:solidFill>
            <a:schemeClr val="bg1"/>
          </a:solidFill>
          <a:ln>
            <a:solidFill>
              <a:srgbClr val="FF0000"/>
            </a:solidFill>
          </a:ln>
        </p:spPr>
        <p:txBody>
          <a:bodyPr wrap="square" rtlCol="0">
            <a:spAutoFit/>
          </a:bodyPr>
          <a:lstStyle/>
          <a:p>
            <a:r>
              <a:rPr lang="ja-JP" altLang="ja-JP" sz="2400">
                <a:solidFill>
                  <a:srgbClr val="FF0000"/>
                </a:solidFill>
              </a:rPr>
              <a:t>５枚組：正面・左右側方・上下咬合面観、または</a:t>
            </a:r>
            <a:r>
              <a:rPr lang="en-US" altLang="ja-JP" sz="2400" dirty="0">
                <a:solidFill>
                  <a:srgbClr val="FF0000"/>
                </a:solidFill>
              </a:rPr>
              <a:t>12</a:t>
            </a:r>
            <a:r>
              <a:rPr lang="ja-JP" altLang="ja-JP" sz="2400">
                <a:solidFill>
                  <a:srgbClr val="FF0000"/>
                </a:solidFill>
              </a:rPr>
              <a:t>枚法、</a:t>
            </a:r>
            <a:r>
              <a:rPr lang="en-US" altLang="ja-JP" sz="2400" dirty="0">
                <a:solidFill>
                  <a:srgbClr val="FF0000"/>
                </a:solidFill>
              </a:rPr>
              <a:t>14</a:t>
            </a:r>
            <a:r>
              <a:rPr lang="ja-JP" altLang="ja-JP" sz="2400">
                <a:solidFill>
                  <a:srgbClr val="FF0000"/>
                </a:solidFill>
              </a:rPr>
              <a:t>枚法</a:t>
            </a:r>
            <a:r>
              <a:rPr lang="ja-JP" altLang="en-US" sz="2400">
                <a:solidFill>
                  <a:srgbClr val="FF0000"/>
                </a:solidFill>
              </a:rPr>
              <a:t>を提示してください</a:t>
            </a:r>
            <a:endParaRPr lang="en-US" altLang="ja-JP" sz="2400" dirty="0">
              <a:solidFill>
                <a:srgbClr val="FF0000"/>
              </a:solidFill>
            </a:endParaRPr>
          </a:p>
          <a:p>
            <a:r>
              <a:rPr lang="en-US" altLang="ja-JP" dirty="0">
                <a:solidFill>
                  <a:srgbClr val="FF0000"/>
                </a:solidFill>
              </a:rPr>
              <a:t>※</a:t>
            </a:r>
            <a:r>
              <a:rPr lang="ja-JP" altLang="ja-JP">
                <a:solidFill>
                  <a:srgbClr val="FF0000"/>
                </a:solidFill>
              </a:rPr>
              <a:t>口腔内写真は、</a:t>
            </a:r>
            <a:r>
              <a:rPr lang="en-US" altLang="ja-JP" dirty="0">
                <a:solidFill>
                  <a:srgbClr val="FF0000"/>
                </a:solidFill>
              </a:rPr>
              <a:t>12</a:t>
            </a:r>
            <a:r>
              <a:rPr lang="ja-JP" altLang="ja-JP">
                <a:solidFill>
                  <a:srgbClr val="FF0000"/>
                </a:solidFill>
              </a:rPr>
              <a:t>枚法、</a:t>
            </a:r>
            <a:r>
              <a:rPr lang="en-US" altLang="ja-JP" dirty="0">
                <a:solidFill>
                  <a:srgbClr val="FF0000"/>
                </a:solidFill>
              </a:rPr>
              <a:t>14</a:t>
            </a:r>
            <a:r>
              <a:rPr lang="ja-JP" altLang="ja-JP">
                <a:solidFill>
                  <a:srgbClr val="FF0000"/>
                </a:solidFill>
              </a:rPr>
              <a:t>枚法で撮影されたものも認めます。その場合は、</a:t>
            </a:r>
            <a:r>
              <a:rPr lang="en-US" altLang="ja-JP" dirty="0">
                <a:solidFill>
                  <a:srgbClr val="FF0000"/>
                </a:solidFill>
              </a:rPr>
              <a:t>12</a:t>
            </a:r>
            <a:r>
              <a:rPr lang="ja-JP" altLang="ja-JP">
                <a:solidFill>
                  <a:srgbClr val="FF0000"/>
                </a:solidFill>
              </a:rPr>
              <a:t>枚あるいは</a:t>
            </a:r>
            <a:r>
              <a:rPr lang="en-US" altLang="ja-JP" dirty="0">
                <a:solidFill>
                  <a:srgbClr val="FF0000"/>
                </a:solidFill>
              </a:rPr>
              <a:t>14</a:t>
            </a:r>
            <a:r>
              <a:rPr lang="ja-JP" altLang="ja-JP">
                <a:solidFill>
                  <a:srgbClr val="FF0000"/>
                </a:solidFill>
              </a:rPr>
              <a:t>枚から</a:t>
            </a:r>
            <a:r>
              <a:rPr lang="en-US" altLang="ja-JP" dirty="0">
                <a:solidFill>
                  <a:srgbClr val="FF0000"/>
                </a:solidFill>
              </a:rPr>
              <a:t>5</a:t>
            </a:r>
            <a:r>
              <a:rPr lang="ja-JP" altLang="ja-JP">
                <a:solidFill>
                  <a:srgbClr val="FF0000"/>
                </a:solidFill>
              </a:rPr>
              <a:t>枚を選んで提示するのではなく、全ての写真を提示してください</a:t>
            </a:r>
            <a:endParaRPr kumimoji="1" lang="ja-JP" alt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a:t>術前パノラマエックス</a:t>
            </a:r>
            <a:r>
              <a:rPr lang="ja-JP" altLang="en-US" sz="2800" dirty="0"/>
              <a:t>線写真</a:t>
            </a:r>
          </a:p>
        </p:txBody>
      </p:sp>
      <p:sp>
        <p:nvSpPr>
          <p:cNvPr id="6" name="テキスト ボックス 5"/>
          <p:cNvSpPr txBox="1"/>
          <p:nvPr/>
        </p:nvSpPr>
        <p:spPr>
          <a:xfrm>
            <a:off x="2560071" y="3076987"/>
            <a:ext cx="4023858" cy="461665"/>
          </a:xfrm>
          <a:prstGeom prst="rect">
            <a:avLst/>
          </a:prstGeom>
          <a:noFill/>
          <a:ln>
            <a:solidFill>
              <a:srgbClr val="3366FF"/>
            </a:solidFill>
          </a:ln>
        </p:spPr>
        <p:txBody>
          <a:bodyPr wrap="none" rtlCol="0">
            <a:spAutoFit/>
          </a:bodyPr>
          <a:lstStyle/>
          <a:p>
            <a:r>
              <a:rPr lang="ja-JP" altLang="en-US" sz="2400" dirty="0">
                <a:solidFill>
                  <a:srgbClr val="FF0000"/>
                </a:solidFill>
              </a:rPr>
              <a:t>このページは必須の資料です</a:t>
            </a:r>
            <a:endParaRPr kumimoji="1" lang="ja-JP" altLang="en-US" sz="2400" dirty="0">
              <a:solidFill>
                <a:srgbClr val="FF0000"/>
              </a:solidFill>
            </a:endParaRPr>
          </a:p>
        </p:txBody>
      </p:sp>
      <p:sp>
        <p:nvSpPr>
          <p:cNvPr id="7" name="正方形/長方形 6"/>
          <p:cNvSpPr/>
          <p:nvPr/>
        </p:nvSpPr>
        <p:spPr>
          <a:xfrm>
            <a:off x="107504" y="1362304"/>
            <a:ext cx="8892480" cy="437095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324600" y="5715000"/>
            <a:ext cx="2637967" cy="461665"/>
          </a:xfrm>
          <a:prstGeom prst="rect">
            <a:avLst/>
          </a:prstGeom>
        </p:spPr>
        <p:txBody>
          <a:bodyPr wrap="square">
            <a:spAutoFit/>
          </a:bodyPr>
          <a:lstStyle/>
          <a:p>
            <a:pPr algn="ctr"/>
            <a:r>
              <a:rPr lang="ja-JP" altLang="en-US" sz="2400" dirty="0"/>
              <a:t>撮影年月</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704056" y="155139"/>
            <a:ext cx="7583487" cy="705721"/>
          </a:xfrm>
        </p:spPr>
        <p:txBody>
          <a:bodyPr>
            <a:normAutofit/>
          </a:bodyPr>
          <a:lstStyle/>
          <a:p>
            <a:r>
              <a:rPr lang="ja-JP" altLang="en-US" sz="2800" dirty="0"/>
              <a:t>局所的診査１</a:t>
            </a:r>
          </a:p>
        </p:txBody>
      </p:sp>
      <p:sp>
        <p:nvSpPr>
          <p:cNvPr id="5" name="コンテンツ プレースホルダ 2"/>
          <p:cNvSpPr>
            <a:spLocks noGrp="1"/>
          </p:cNvSpPr>
          <p:nvPr>
            <p:ph idx="1"/>
          </p:nvPr>
        </p:nvSpPr>
        <p:spPr>
          <a:xfrm>
            <a:off x="550333" y="1213721"/>
            <a:ext cx="8161867" cy="5305612"/>
          </a:xfrm>
        </p:spPr>
        <p:txBody>
          <a:bodyPr>
            <a:noAutofit/>
          </a:bodyPr>
          <a:lstStyle/>
          <a:p>
            <a:pPr>
              <a:buNone/>
            </a:pPr>
            <a:r>
              <a:rPr lang="ja-JP" altLang="en-US" sz="2200" dirty="0"/>
              <a:t>＜口腔内の診査＞</a:t>
            </a:r>
            <a:endParaRPr lang="en-US" altLang="ja-JP" sz="2200" dirty="0"/>
          </a:p>
          <a:p>
            <a:pPr>
              <a:buNone/>
            </a:pPr>
            <a:r>
              <a:rPr lang="ja-JP" altLang="en-US" sz="2200" dirty="0"/>
              <a:t>　　</a:t>
            </a:r>
            <a:endParaRPr lang="en-US" altLang="ja-JP" sz="2200" dirty="0"/>
          </a:p>
          <a:p>
            <a:pPr>
              <a:buNone/>
            </a:pPr>
            <a:endParaRPr lang="en-US" altLang="ja-JP" sz="2200" dirty="0"/>
          </a:p>
          <a:p>
            <a:pPr>
              <a:buNone/>
            </a:pPr>
            <a:endParaRPr lang="en-US" altLang="ja-JP" sz="2200" dirty="0"/>
          </a:p>
          <a:p>
            <a:pPr>
              <a:buNone/>
            </a:pPr>
            <a:endParaRPr lang="en-US" altLang="ja-JP" sz="2200" dirty="0"/>
          </a:p>
          <a:p>
            <a:pPr>
              <a:buNone/>
            </a:pPr>
            <a:endParaRPr lang="en-US" altLang="ja-JP" sz="2200" dirty="0"/>
          </a:p>
          <a:p>
            <a:pPr>
              <a:buNone/>
            </a:pPr>
            <a:r>
              <a:rPr lang="ja-JP" altLang="en-US" sz="2200" dirty="0"/>
              <a:t>＜顎関節・咬合診査＞</a:t>
            </a:r>
            <a:endParaRPr lang="en-US" altLang="ja-JP" sz="2200" dirty="0"/>
          </a:p>
        </p:txBody>
      </p:sp>
      <p:sp>
        <p:nvSpPr>
          <p:cNvPr id="7" name="テキスト ボックス 6">
            <a:extLst>
              <a:ext uri="{FF2B5EF4-FFF2-40B4-BE49-F238E27FC236}">
                <a16:creationId xmlns:a16="http://schemas.microsoft.com/office/drawing/2014/main" id="{9C3ACC34-2914-EC4C-840B-AE56BF7D41BF}"/>
              </a:ext>
            </a:extLst>
          </p:cNvPr>
          <p:cNvSpPr txBox="1"/>
          <p:nvPr/>
        </p:nvSpPr>
        <p:spPr>
          <a:xfrm>
            <a:off x="1294134" y="2348880"/>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704056" y="155139"/>
            <a:ext cx="7583487" cy="705721"/>
          </a:xfrm>
        </p:spPr>
        <p:txBody>
          <a:bodyPr>
            <a:normAutofit/>
          </a:bodyPr>
          <a:lstStyle/>
          <a:p>
            <a:r>
              <a:rPr lang="ja-JP" altLang="en-US" sz="2800" dirty="0"/>
              <a:t>局所的診査２</a:t>
            </a:r>
          </a:p>
        </p:txBody>
      </p:sp>
      <p:sp>
        <p:nvSpPr>
          <p:cNvPr id="5" name="コンテンツ プレースホルダ 2"/>
          <p:cNvSpPr>
            <a:spLocks noGrp="1"/>
          </p:cNvSpPr>
          <p:nvPr>
            <p:ph idx="1"/>
          </p:nvPr>
        </p:nvSpPr>
        <p:spPr>
          <a:xfrm>
            <a:off x="570255" y="860860"/>
            <a:ext cx="7583487" cy="2949140"/>
          </a:xfrm>
        </p:spPr>
        <p:txBody>
          <a:bodyPr>
            <a:normAutofit/>
          </a:bodyPr>
          <a:lstStyle/>
          <a:p>
            <a:pPr>
              <a:buNone/>
            </a:pPr>
            <a:r>
              <a:rPr lang="ja-JP" altLang="en-US" sz="2400" dirty="0"/>
              <a:t>＜欠損部状態の診査＞</a:t>
            </a:r>
            <a:endParaRPr lang="en-US" altLang="ja-JP" sz="2400" dirty="0"/>
          </a:p>
          <a:p>
            <a:pPr>
              <a:buNone/>
            </a:pPr>
            <a:r>
              <a:rPr lang="ja-JP" altLang="en-US" sz="2400" dirty="0"/>
              <a:t>口腔内所見</a:t>
            </a:r>
            <a:endParaRPr lang="en-US" altLang="ja-JP" sz="2400" dirty="0"/>
          </a:p>
        </p:txBody>
      </p:sp>
      <p:sp>
        <p:nvSpPr>
          <p:cNvPr id="7" name="正方形/長方形 6"/>
          <p:cNvSpPr/>
          <p:nvPr/>
        </p:nvSpPr>
        <p:spPr>
          <a:xfrm>
            <a:off x="716884" y="4149080"/>
            <a:ext cx="3569697" cy="227099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572000" y="4149080"/>
            <a:ext cx="3715543" cy="227099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785251" y="4961409"/>
            <a:ext cx="3288080" cy="646331"/>
          </a:xfrm>
          <a:prstGeom prst="rect">
            <a:avLst/>
          </a:prstGeom>
          <a:solidFill>
            <a:schemeClr val="bg1"/>
          </a:solidFill>
          <a:ln>
            <a:solidFill>
              <a:srgbClr val="FF0000"/>
            </a:solidFill>
          </a:ln>
        </p:spPr>
        <p:txBody>
          <a:bodyPr wrap="none" rtlCol="0">
            <a:spAutoFit/>
          </a:bodyPr>
          <a:lstStyle/>
          <a:p>
            <a:r>
              <a:rPr kumimoji="1" lang="ja-JP" altLang="en-US" dirty="0">
                <a:solidFill>
                  <a:srgbClr val="FF0000"/>
                </a:solidFill>
              </a:rPr>
              <a:t>画像資料は必須ではありません</a:t>
            </a:r>
            <a:endParaRPr kumimoji="1" lang="en-US" altLang="ja-JP" dirty="0">
              <a:solidFill>
                <a:srgbClr val="FF0000"/>
              </a:solidFill>
            </a:endParaRPr>
          </a:p>
          <a:p>
            <a:r>
              <a:rPr kumimoji="1" lang="ja-JP" altLang="en-US" dirty="0">
                <a:solidFill>
                  <a:srgbClr val="FF0000"/>
                </a:solidFill>
              </a:rPr>
              <a:t>必要に応じて提示して下さい</a:t>
            </a:r>
          </a:p>
        </p:txBody>
      </p:sp>
      <p:sp>
        <p:nvSpPr>
          <p:cNvPr id="12" name="テキスト ボックス 11">
            <a:extLst>
              <a:ext uri="{FF2B5EF4-FFF2-40B4-BE49-F238E27FC236}">
                <a16:creationId xmlns:a16="http://schemas.microsoft.com/office/drawing/2014/main" id="{73C03539-3D27-CA4F-AB02-E61CA2E0CDF2}"/>
              </a:ext>
            </a:extLst>
          </p:cNvPr>
          <p:cNvSpPr txBox="1"/>
          <p:nvPr/>
        </p:nvSpPr>
        <p:spPr>
          <a:xfrm>
            <a:off x="1294134" y="2646886"/>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4056" y="155139"/>
            <a:ext cx="7583487" cy="705721"/>
          </a:xfrm>
        </p:spPr>
        <p:txBody>
          <a:bodyPr>
            <a:normAutofit/>
          </a:bodyPr>
          <a:lstStyle/>
          <a:p>
            <a:r>
              <a:rPr lang="ja-JP" altLang="en-US" sz="2800" dirty="0"/>
              <a:t>局所的診査３</a:t>
            </a:r>
          </a:p>
        </p:txBody>
      </p:sp>
      <p:sp>
        <p:nvSpPr>
          <p:cNvPr id="3" name="コンテンツ プレースホルダ 2"/>
          <p:cNvSpPr>
            <a:spLocks noGrp="1"/>
          </p:cNvSpPr>
          <p:nvPr>
            <p:ph idx="1"/>
          </p:nvPr>
        </p:nvSpPr>
        <p:spPr>
          <a:xfrm>
            <a:off x="570255" y="860860"/>
            <a:ext cx="8268945" cy="2949140"/>
          </a:xfrm>
        </p:spPr>
        <p:txBody>
          <a:bodyPr>
            <a:normAutofit/>
          </a:bodyPr>
          <a:lstStyle/>
          <a:p>
            <a:pPr>
              <a:buNone/>
            </a:pPr>
            <a:r>
              <a:rPr lang="ja-JP" altLang="en-US" sz="2400" dirty="0"/>
              <a:t>＜欠損部状態の診査＞</a:t>
            </a:r>
            <a:endParaRPr lang="en-US" altLang="ja-JP" sz="2400" dirty="0"/>
          </a:p>
          <a:p>
            <a:pPr>
              <a:buNone/>
            </a:pPr>
            <a:r>
              <a:rPr lang="ja-JP" altLang="en-US" sz="2400" dirty="0"/>
              <a:t>エックス線所見</a:t>
            </a:r>
            <a:endParaRPr lang="en-US" altLang="ja-JP" sz="2400" dirty="0"/>
          </a:p>
        </p:txBody>
      </p:sp>
      <p:sp>
        <p:nvSpPr>
          <p:cNvPr id="8" name="正方形/長方形 7"/>
          <p:cNvSpPr/>
          <p:nvPr/>
        </p:nvSpPr>
        <p:spPr>
          <a:xfrm>
            <a:off x="395535" y="3810000"/>
            <a:ext cx="2664297" cy="261007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203849" y="3810001"/>
            <a:ext cx="2664295" cy="259797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915816" y="4941168"/>
            <a:ext cx="3288080" cy="646331"/>
          </a:xfrm>
          <a:prstGeom prst="rect">
            <a:avLst/>
          </a:prstGeom>
          <a:solidFill>
            <a:schemeClr val="bg1"/>
          </a:solidFill>
          <a:ln>
            <a:solidFill>
              <a:srgbClr val="FF0000"/>
            </a:solidFill>
          </a:ln>
        </p:spPr>
        <p:txBody>
          <a:bodyPr wrap="none" rtlCol="0">
            <a:spAutoFit/>
          </a:bodyPr>
          <a:lstStyle/>
          <a:p>
            <a:r>
              <a:rPr kumimoji="1" lang="ja-JP" altLang="en-US" dirty="0">
                <a:solidFill>
                  <a:srgbClr val="FF0000"/>
                </a:solidFill>
              </a:rPr>
              <a:t>画像資料は必須ではありません</a:t>
            </a:r>
            <a:endParaRPr kumimoji="1" lang="en-US" altLang="ja-JP" dirty="0">
              <a:solidFill>
                <a:srgbClr val="FF0000"/>
              </a:solidFill>
            </a:endParaRPr>
          </a:p>
          <a:p>
            <a:r>
              <a:rPr kumimoji="1" lang="ja-JP" altLang="en-US" dirty="0">
                <a:solidFill>
                  <a:srgbClr val="FF0000"/>
                </a:solidFill>
              </a:rPr>
              <a:t>必要に応じて提示して下さい</a:t>
            </a:r>
          </a:p>
        </p:txBody>
      </p:sp>
      <p:sp>
        <p:nvSpPr>
          <p:cNvPr id="12" name="正方形/長方形 11"/>
          <p:cNvSpPr/>
          <p:nvPr/>
        </p:nvSpPr>
        <p:spPr>
          <a:xfrm>
            <a:off x="6020544" y="3810001"/>
            <a:ext cx="2664295" cy="259797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5D79BD3F-3335-FC45-BF45-61503B871490}"/>
              </a:ext>
            </a:extLst>
          </p:cNvPr>
          <p:cNvSpPr txBox="1"/>
          <p:nvPr/>
        </p:nvSpPr>
        <p:spPr>
          <a:xfrm>
            <a:off x="1294134" y="2646886"/>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704056" y="155139"/>
            <a:ext cx="7583487" cy="705721"/>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2800" b="0" i="0" u="none" strike="noStrike" kern="1200" cap="none" spc="0" normalizeH="0" baseline="0" noProof="0">
                <a:ln>
                  <a:noFill/>
                </a:ln>
                <a:solidFill>
                  <a:schemeClr val="tx1"/>
                </a:solidFill>
                <a:effectLst/>
                <a:uLnTx/>
                <a:uFillTx/>
                <a:latin typeface="+mj-lt"/>
                <a:ea typeface="+mj-ea"/>
                <a:cs typeface="+mj-cs"/>
              </a:rPr>
              <a:t>局所的診査３</a:t>
            </a:r>
            <a:endParaRPr kumimoji="1" lang="ja-JP" alt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コンテンツ プレースホルダ 2"/>
          <p:cNvSpPr txBox="1">
            <a:spLocks/>
          </p:cNvSpPr>
          <p:nvPr/>
        </p:nvSpPr>
        <p:spPr>
          <a:xfrm>
            <a:off x="570255" y="860860"/>
            <a:ext cx="8268945" cy="294914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400" b="0" i="0" u="none" strike="noStrike" kern="1200" cap="none" spc="0" normalizeH="0" baseline="0" noProof="0" dirty="0">
                <a:ln>
                  <a:noFill/>
                </a:ln>
                <a:solidFill>
                  <a:schemeClr val="tx1"/>
                </a:solidFill>
                <a:effectLst/>
                <a:uLnTx/>
                <a:uFillTx/>
                <a:latin typeface="+mn-lt"/>
                <a:ea typeface="+mn-ea"/>
                <a:cs typeface="+mn-cs"/>
              </a:rPr>
              <a:t>＜欠損部状態の診査＞</a:t>
            </a:r>
          </a:p>
          <a:p>
            <a:pPr marL="342900" marR="0" lvl="0" indent="-342900" algn="l" defTabSz="457200" rtl="0" eaLnBrk="1" fontAlgn="auto" latinLnBrk="0" hangingPunct="1">
              <a:lnSpc>
                <a:spcPct val="100000"/>
              </a:lnSpc>
              <a:spcBef>
                <a:spcPct val="20000"/>
              </a:spcBef>
              <a:spcAft>
                <a:spcPts val="0"/>
              </a:spcAft>
              <a:buClrTx/>
              <a:buSzTx/>
              <a:tabLst/>
              <a:defRPr/>
            </a:pPr>
            <a:r>
              <a:rPr kumimoji="1" lang="ja-JP" altLang="en-US" sz="2400" b="0" i="0" u="none" strike="noStrike" kern="1200" cap="none" spc="0" normalizeH="0" baseline="0" noProof="0" dirty="0">
                <a:ln>
                  <a:noFill/>
                </a:ln>
                <a:solidFill>
                  <a:srgbClr val="0000FF"/>
                </a:solidFill>
                <a:effectLst/>
                <a:uLnTx/>
                <a:uFillTx/>
                <a:latin typeface="+mn-lt"/>
                <a:ea typeface="+mn-ea"/>
                <a:cs typeface="+mn-cs"/>
              </a:rPr>
              <a:t>埋入シミュレーション</a:t>
            </a:r>
            <a:r>
              <a:rPr kumimoji="1" lang="ja-JP" altLang="en-US" sz="2400" b="0" i="0" u="none" strike="noStrike" kern="1200" cap="none" spc="0" normalizeH="0" baseline="0" noProof="0" dirty="0">
                <a:ln>
                  <a:noFill/>
                </a:ln>
                <a:solidFill>
                  <a:srgbClr val="0000FF"/>
                </a:solidFill>
                <a:effectLst/>
                <a:uLnTx/>
                <a:uFillTx/>
              </a:rPr>
              <a:t>等</a:t>
            </a:r>
            <a:endParaRPr sz="2400" dirty="0">
              <a:solidFill>
                <a:srgbClr val="0000FF"/>
              </a:solidFill>
            </a:endParaRPr>
          </a:p>
        </p:txBody>
      </p:sp>
      <p:sp>
        <p:nvSpPr>
          <p:cNvPr id="7" name="正方形/長方形 6"/>
          <p:cNvSpPr/>
          <p:nvPr/>
        </p:nvSpPr>
        <p:spPr>
          <a:xfrm>
            <a:off x="395535" y="3822094"/>
            <a:ext cx="5400601" cy="261007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174905" y="3810000"/>
            <a:ext cx="2664295" cy="259797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915816" y="4941168"/>
            <a:ext cx="3288080" cy="646331"/>
          </a:xfrm>
          <a:prstGeom prst="rect">
            <a:avLst/>
          </a:prstGeom>
          <a:solidFill>
            <a:schemeClr val="bg1"/>
          </a:solidFill>
          <a:ln>
            <a:solidFill>
              <a:srgbClr val="FF0000"/>
            </a:solidFill>
          </a:ln>
        </p:spPr>
        <p:txBody>
          <a:bodyPr wrap="none" rtlCol="0">
            <a:spAutoFit/>
          </a:bodyPr>
          <a:lstStyle/>
          <a:p>
            <a:r>
              <a:rPr kumimoji="1" lang="ja-JP" altLang="en-US" dirty="0">
                <a:solidFill>
                  <a:srgbClr val="FF0000"/>
                </a:solidFill>
              </a:rPr>
              <a:t>画像資料は必須ではありません</a:t>
            </a:r>
            <a:endParaRPr kumimoji="1" lang="en-US" altLang="ja-JP" dirty="0">
              <a:solidFill>
                <a:srgbClr val="FF0000"/>
              </a:solidFill>
            </a:endParaRPr>
          </a:p>
          <a:p>
            <a:r>
              <a:rPr kumimoji="1" lang="ja-JP" altLang="en-US" dirty="0">
                <a:solidFill>
                  <a:srgbClr val="FF0000"/>
                </a:solidFill>
              </a:rPr>
              <a:t>必要に応じて提示して下さい</a:t>
            </a:r>
          </a:p>
        </p:txBody>
      </p:sp>
      <p:sp>
        <p:nvSpPr>
          <p:cNvPr id="9" name="テキスト ボックス 8">
            <a:extLst>
              <a:ext uri="{FF2B5EF4-FFF2-40B4-BE49-F238E27FC236}">
                <a16:creationId xmlns:a16="http://schemas.microsoft.com/office/drawing/2014/main" id="{13449968-A9FD-F14F-8AC3-25746DDBEFF6}"/>
              </a:ext>
            </a:extLst>
          </p:cNvPr>
          <p:cNvSpPr txBox="1"/>
          <p:nvPr/>
        </p:nvSpPr>
        <p:spPr>
          <a:xfrm>
            <a:off x="1294134" y="2646886"/>
            <a:ext cx="6555732" cy="830997"/>
          </a:xfrm>
          <a:prstGeom prst="rect">
            <a:avLst/>
          </a:prstGeom>
          <a:solidFill>
            <a:schemeClr val="bg1"/>
          </a:solidFill>
          <a:ln>
            <a:solidFill>
              <a:srgbClr val="3366FF"/>
            </a:solidFill>
          </a:ln>
        </p:spPr>
        <p:txBody>
          <a:bodyPr wrap="square" rtlCol="0">
            <a:spAutoFit/>
          </a:bodyPr>
          <a:lstStyle/>
          <a:p>
            <a:r>
              <a:rPr lang="ja-JP" altLang="en-US" sz="2400" dirty="0">
                <a:solidFill>
                  <a:srgbClr val="FF0000"/>
                </a:solidFill>
              </a:rPr>
              <a:t>この</a:t>
            </a:r>
            <a:r>
              <a:rPr lang="ja-JP" altLang="en-US" sz="2400">
                <a:solidFill>
                  <a:srgbClr val="FF0000"/>
                </a:solidFill>
              </a:rPr>
              <a:t>ページは必要に応じてプレゼンに利用しても良い資料例です</a:t>
            </a:r>
            <a:endParaRPr kumimoji="1" lang="ja-JP" altLang="en-US" sz="2400" dirty="0">
              <a:solidFill>
                <a:srgbClr val="FF0000"/>
              </a:solidFill>
            </a:endParaRPr>
          </a:p>
        </p:txBody>
      </p:sp>
    </p:spTree>
  </p:cSld>
  <p:clrMapOvr>
    <a:masterClrMapping/>
  </p:clrMapOvr>
  <p:transition spd="med"/>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964</TotalTime>
  <Words>2135</Words>
  <Application>Microsoft Macintosh PowerPoint</Application>
  <PresentationFormat>画面に合わせる (4:3)</PresentationFormat>
  <Paragraphs>137</Paragraphs>
  <Slides>22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ＭＳ Ｐゴシック</vt:lpstr>
      <vt:lpstr>ＭＳ Ｐゴシック</vt:lpstr>
      <vt:lpstr>Arial</vt:lpstr>
      <vt:lpstr>Calibri</vt:lpstr>
      <vt:lpstr>Tahoma</vt:lpstr>
      <vt:lpstr>Wingdings 2</vt:lpstr>
      <vt:lpstr>Office テーマ</vt:lpstr>
      <vt:lpstr>タイトル</vt:lpstr>
      <vt:lpstr>PowerPoint プレゼンテーション</vt:lpstr>
      <vt:lpstr>PowerPoint プレゼンテーション</vt:lpstr>
      <vt:lpstr>PowerPoint プレゼンテーション</vt:lpstr>
      <vt:lpstr>術前パノラマエックス線写真</vt:lpstr>
      <vt:lpstr>局所的診査１</vt:lpstr>
      <vt:lpstr>局所的診査２</vt:lpstr>
      <vt:lpstr>局所的診査３</vt:lpstr>
      <vt:lpstr>PowerPoint プレゼンテーション</vt:lpstr>
      <vt:lpstr>治療計画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みかみ歯科矯正歯科医院</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下顎左側第一大臼歯部中間欠損部にインプラント補綴治療を行った 一症例</dc:title>
  <dc:creator>三上 格る</dc:creator>
  <cp:lastModifiedBy>三上 格</cp:lastModifiedBy>
  <cp:revision>78</cp:revision>
  <dcterms:created xsi:type="dcterms:W3CDTF">2018-11-23T18:50:12Z</dcterms:created>
  <dcterms:modified xsi:type="dcterms:W3CDTF">2019-12-04T09:34:52Z</dcterms:modified>
</cp:coreProperties>
</file>